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0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0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d0d474e3ae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d0d474e3a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d0d474e3ae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d0d474e3a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d0d474e3ae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d0d474e3a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d0d474e3ae_0_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d0d474e3a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d0d474e3ae_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d0d474e3a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c6f9e470d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c6f9e470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c6f9e470d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c6f9e470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d0d474e3ae_0_1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d0d474e3ae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d0d474e3ae_0_1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d0d474e3a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c6f9e470d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c6f9e470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d0d474d2aa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d0d474d2a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d0d474d2aa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d0d474d2a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d0d474e3ae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d0d474e3a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d0d474e3ae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d0d474e3a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1.gif"/><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9175" y="2516300"/>
            <a:ext cx="8222100" cy="152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Time Series Modelling using </a:t>
            </a:r>
            <a:endParaRPr/>
          </a:p>
          <a:p>
            <a:pPr indent="0" lvl="0" marL="0" rtl="0" algn="ctr">
              <a:spcBef>
                <a:spcPts val="0"/>
              </a:spcBef>
              <a:spcAft>
                <a:spcPts val="0"/>
              </a:spcAft>
              <a:buNone/>
            </a:pPr>
            <a:r>
              <a:rPr lang="en"/>
              <a:t>Recurrent Neural Network - LSTM</a:t>
            </a:r>
            <a:endParaRPr/>
          </a:p>
        </p:txBody>
      </p:sp>
      <p:sp>
        <p:nvSpPr>
          <p:cNvPr id="86" name="Google Shape;86;p13"/>
          <p:cNvSpPr txBox="1"/>
          <p:nvPr>
            <p:ph idx="1" type="subTitle"/>
          </p:nvPr>
        </p:nvSpPr>
        <p:spPr>
          <a:xfrm>
            <a:off x="5724675" y="4386775"/>
            <a:ext cx="3140100" cy="54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Aditi Soni - 50495122</a:t>
            </a:r>
            <a:endParaRPr/>
          </a:p>
        </p:txBody>
      </p:sp>
      <p:grpSp>
        <p:nvGrpSpPr>
          <p:cNvPr id="87" name="Google Shape;87;p13"/>
          <p:cNvGrpSpPr/>
          <p:nvPr/>
        </p:nvGrpSpPr>
        <p:grpSpPr>
          <a:xfrm>
            <a:off x="632159" y="600196"/>
            <a:ext cx="3825543" cy="1573620"/>
            <a:chOff x="1000000" y="2393988"/>
            <a:chExt cx="4144235" cy="1704713"/>
          </a:xfrm>
        </p:grpSpPr>
        <p:sp>
          <p:nvSpPr>
            <p:cNvPr id="88" name="Google Shape;88;p13"/>
            <p:cNvSpPr/>
            <p:nvPr/>
          </p:nvSpPr>
          <p:spPr>
            <a:xfrm>
              <a:off x="1000000" y="2440003"/>
              <a:ext cx="4144235" cy="1631268"/>
            </a:xfrm>
            <a:custGeom>
              <a:rect b="b" l="l" r="r" t="t"/>
              <a:pathLst>
                <a:path extrusionOk="0" h="90088" w="165422">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cap="flat" cmpd="sng" w="19050">
              <a:solidFill>
                <a:srgbClr val="FFFFFF"/>
              </a:solidFill>
              <a:prstDash val="solid"/>
              <a:round/>
              <a:headEnd len="med" w="med" type="oval"/>
              <a:tailEnd len="med" w="med" type="oval"/>
            </a:ln>
          </p:spPr>
        </p:sp>
        <p:sp>
          <p:nvSpPr>
            <p:cNvPr id="89" name="Google Shape;89;p13"/>
            <p:cNvSpPr/>
            <p:nvPr/>
          </p:nvSpPr>
          <p:spPr>
            <a:xfrm>
              <a:off x="4658400" y="4014100"/>
              <a:ext cx="84600" cy="84600"/>
            </a:xfrm>
            <a:prstGeom prst="ellipse">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4195525" y="3147350"/>
              <a:ext cx="84600" cy="84600"/>
            </a:xfrm>
            <a:prstGeom prst="ellipse">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3800700" y="3868900"/>
              <a:ext cx="84600" cy="84600"/>
            </a:xfrm>
            <a:prstGeom prst="ellipse">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3358650" y="2637813"/>
              <a:ext cx="84600" cy="84600"/>
            </a:xfrm>
            <a:prstGeom prst="ellipse">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2909400" y="2993013"/>
              <a:ext cx="84600" cy="84600"/>
            </a:xfrm>
            <a:prstGeom prst="ellipse">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2437450" y="2393988"/>
              <a:ext cx="84600" cy="84600"/>
            </a:xfrm>
            <a:prstGeom prst="ellipse">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1974575" y="3213325"/>
              <a:ext cx="84600" cy="84600"/>
            </a:xfrm>
            <a:prstGeom prst="ellipse">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1500000" y="2553225"/>
              <a:ext cx="84600" cy="84600"/>
            </a:xfrm>
            <a:prstGeom prst="ellipse">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13"/>
          <p:cNvGrpSpPr/>
          <p:nvPr/>
        </p:nvGrpSpPr>
        <p:grpSpPr>
          <a:xfrm>
            <a:off x="626469" y="524086"/>
            <a:ext cx="3836911" cy="1503799"/>
            <a:chOff x="1000025" y="2059300"/>
            <a:chExt cx="4156550" cy="1629075"/>
          </a:xfrm>
        </p:grpSpPr>
        <p:sp>
          <p:nvSpPr>
            <p:cNvPr id="98" name="Google Shape;98;p13"/>
            <p:cNvSpPr/>
            <p:nvPr/>
          </p:nvSpPr>
          <p:spPr>
            <a:xfrm>
              <a:off x="1000025" y="2083952"/>
              <a:ext cx="4156550" cy="1576975"/>
            </a:xfrm>
            <a:custGeom>
              <a:rect b="b" l="l" r="r" t="t"/>
              <a:pathLst>
                <a:path extrusionOk="0" h="63079" w="166262">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cap="flat" cmpd="sng" w="19050">
              <a:solidFill>
                <a:srgbClr val="D23369"/>
              </a:solidFill>
              <a:prstDash val="solid"/>
              <a:round/>
              <a:headEnd len="med" w="med" type="oval"/>
              <a:tailEnd len="med" w="med" type="oval"/>
            </a:ln>
          </p:spPr>
        </p:sp>
        <p:sp>
          <p:nvSpPr>
            <p:cNvPr id="99" name="Google Shape;99;p13"/>
            <p:cNvSpPr/>
            <p:nvPr/>
          </p:nvSpPr>
          <p:spPr>
            <a:xfrm>
              <a:off x="1500000" y="2059300"/>
              <a:ext cx="84600" cy="84600"/>
            </a:xfrm>
            <a:prstGeom prst="ellipse">
              <a:avLst/>
            </a:prstGeom>
            <a:solidFill>
              <a:srgbClr val="D23369"/>
            </a:solidFill>
            <a:ln cap="flat" cmpd="sng" w="19050">
              <a:solidFill>
                <a:srgbClr val="D233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1974575" y="2737275"/>
              <a:ext cx="84600" cy="84600"/>
            </a:xfrm>
            <a:prstGeom prst="ellipse">
              <a:avLst/>
            </a:prstGeom>
            <a:solidFill>
              <a:srgbClr val="D23369"/>
            </a:solidFill>
            <a:ln cap="flat" cmpd="sng" w="19050">
              <a:solidFill>
                <a:srgbClr val="D233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2437450" y="2652675"/>
              <a:ext cx="84600" cy="84600"/>
            </a:xfrm>
            <a:prstGeom prst="ellipse">
              <a:avLst/>
            </a:prstGeom>
            <a:solidFill>
              <a:srgbClr val="D23369"/>
            </a:solidFill>
            <a:ln cap="flat" cmpd="sng" w="19050">
              <a:solidFill>
                <a:srgbClr val="D233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2909400" y="3603775"/>
              <a:ext cx="84600" cy="84600"/>
            </a:xfrm>
            <a:prstGeom prst="ellipse">
              <a:avLst/>
            </a:prstGeom>
            <a:solidFill>
              <a:srgbClr val="D23369"/>
            </a:solidFill>
            <a:ln cap="flat" cmpd="sng" w="19050">
              <a:solidFill>
                <a:srgbClr val="D233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3358650" y="2993025"/>
              <a:ext cx="84600" cy="84600"/>
            </a:xfrm>
            <a:prstGeom prst="ellipse">
              <a:avLst/>
            </a:prstGeom>
            <a:solidFill>
              <a:srgbClr val="D23369"/>
            </a:solidFill>
            <a:ln cap="flat" cmpd="sng" w="19050">
              <a:solidFill>
                <a:srgbClr val="D233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3780700" y="3315225"/>
              <a:ext cx="84600" cy="84600"/>
            </a:xfrm>
            <a:prstGeom prst="ellipse">
              <a:avLst/>
            </a:prstGeom>
            <a:solidFill>
              <a:srgbClr val="D23369"/>
            </a:solidFill>
            <a:ln cap="flat" cmpd="sng" w="19050">
              <a:solidFill>
                <a:srgbClr val="D233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4216350" y="2412175"/>
              <a:ext cx="84600" cy="84600"/>
            </a:xfrm>
            <a:prstGeom prst="ellipse">
              <a:avLst/>
            </a:prstGeom>
            <a:solidFill>
              <a:srgbClr val="D23369"/>
            </a:solidFill>
            <a:ln cap="flat" cmpd="sng" w="19050">
              <a:solidFill>
                <a:srgbClr val="D233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4658400" y="2802450"/>
              <a:ext cx="84600" cy="84600"/>
            </a:xfrm>
            <a:prstGeom prst="ellipse">
              <a:avLst/>
            </a:prstGeom>
            <a:solidFill>
              <a:srgbClr val="D23369"/>
            </a:solidFill>
            <a:ln cap="flat" cmpd="sng" w="19050">
              <a:solidFill>
                <a:srgbClr val="D233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13"/>
          <p:cNvGrpSpPr/>
          <p:nvPr/>
        </p:nvGrpSpPr>
        <p:grpSpPr>
          <a:xfrm>
            <a:off x="599493" y="374075"/>
            <a:ext cx="3937529" cy="2050324"/>
            <a:chOff x="4939500" y="1219611"/>
            <a:chExt cx="3837000" cy="2704200"/>
          </a:xfrm>
        </p:grpSpPr>
        <p:cxnSp>
          <p:nvCxnSpPr>
            <p:cNvPr id="108" name="Google Shape;108;p13"/>
            <p:cNvCxnSpPr/>
            <p:nvPr/>
          </p:nvCxnSpPr>
          <p:spPr>
            <a:xfrm>
              <a:off x="4939500" y="1219611"/>
              <a:ext cx="0" cy="2704200"/>
            </a:xfrm>
            <a:prstGeom prst="straightConnector1">
              <a:avLst/>
            </a:prstGeom>
            <a:noFill/>
            <a:ln cap="flat" cmpd="sng" w="9525">
              <a:solidFill>
                <a:srgbClr val="FFFFFF"/>
              </a:solidFill>
              <a:prstDash val="dash"/>
              <a:round/>
              <a:headEnd len="sm" w="sm" type="none"/>
              <a:tailEnd len="sm" w="sm" type="none"/>
            </a:ln>
          </p:spPr>
        </p:cxnSp>
        <p:cxnSp>
          <p:nvCxnSpPr>
            <p:cNvPr id="109" name="Google Shape;109;p13"/>
            <p:cNvCxnSpPr/>
            <p:nvPr/>
          </p:nvCxnSpPr>
          <p:spPr>
            <a:xfrm>
              <a:off x="5365833" y="1219611"/>
              <a:ext cx="0" cy="2704200"/>
            </a:xfrm>
            <a:prstGeom prst="straightConnector1">
              <a:avLst/>
            </a:prstGeom>
            <a:noFill/>
            <a:ln cap="flat" cmpd="sng" w="9525">
              <a:solidFill>
                <a:srgbClr val="FFFFFF"/>
              </a:solidFill>
              <a:prstDash val="dash"/>
              <a:round/>
              <a:headEnd len="sm" w="sm" type="none"/>
              <a:tailEnd len="sm" w="sm" type="none"/>
            </a:ln>
          </p:spPr>
        </p:cxnSp>
        <p:cxnSp>
          <p:nvCxnSpPr>
            <p:cNvPr id="110" name="Google Shape;110;p13"/>
            <p:cNvCxnSpPr/>
            <p:nvPr/>
          </p:nvCxnSpPr>
          <p:spPr>
            <a:xfrm>
              <a:off x="5792167" y="1219611"/>
              <a:ext cx="0" cy="2704200"/>
            </a:xfrm>
            <a:prstGeom prst="straightConnector1">
              <a:avLst/>
            </a:prstGeom>
            <a:noFill/>
            <a:ln cap="flat" cmpd="sng" w="9525">
              <a:solidFill>
                <a:srgbClr val="FFFFFF"/>
              </a:solidFill>
              <a:prstDash val="dash"/>
              <a:round/>
              <a:headEnd len="sm" w="sm" type="none"/>
              <a:tailEnd len="sm" w="sm" type="none"/>
            </a:ln>
          </p:spPr>
        </p:cxnSp>
        <p:cxnSp>
          <p:nvCxnSpPr>
            <p:cNvPr id="111" name="Google Shape;111;p13"/>
            <p:cNvCxnSpPr/>
            <p:nvPr/>
          </p:nvCxnSpPr>
          <p:spPr>
            <a:xfrm>
              <a:off x="6218500" y="1219611"/>
              <a:ext cx="0" cy="2704200"/>
            </a:xfrm>
            <a:prstGeom prst="straightConnector1">
              <a:avLst/>
            </a:prstGeom>
            <a:noFill/>
            <a:ln cap="flat" cmpd="sng" w="9525">
              <a:solidFill>
                <a:srgbClr val="FFFFFF"/>
              </a:solidFill>
              <a:prstDash val="dash"/>
              <a:round/>
              <a:headEnd len="sm" w="sm" type="none"/>
              <a:tailEnd len="sm" w="sm" type="none"/>
            </a:ln>
          </p:spPr>
        </p:cxnSp>
        <p:cxnSp>
          <p:nvCxnSpPr>
            <p:cNvPr id="112" name="Google Shape;112;p13"/>
            <p:cNvCxnSpPr/>
            <p:nvPr/>
          </p:nvCxnSpPr>
          <p:spPr>
            <a:xfrm>
              <a:off x="6644834" y="1219611"/>
              <a:ext cx="0" cy="2704200"/>
            </a:xfrm>
            <a:prstGeom prst="straightConnector1">
              <a:avLst/>
            </a:prstGeom>
            <a:noFill/>
            <a:ln cap="flat" cmpd="sng" w="9525">
              <a:solidFill>
                <a:srgbClr val="FFFFFF"/>
              </a:solidFill>
              <a:prstDash val="dash"/>
              <a:round/>
              <a:headEnd len="sm" w="sm" type="none"/>
              <a:tailEnd len="sm" w="sm" type="none"/>
            </a:ln>
          </p:spPr>
        </p:cxnSp>
        <p:cxnSp>
          <p:nvCxnSpPr>
            <p:cNvPr id="113" name="Google Shape;113;p13"/>
            <p:cNvCxnSpPr/>
            <p:nvPr/>
          </p:nvCxnSpPr>
          <p:spPr>
            <a:xfrm>
              <a:off x="7071166" y="1219611"/>
              <a:ext cx="0" cy="2704200"/>
            </a:xfrm>
            <a:prstGeom prst="straightConnector1">
              <a:avLst/>
            </a:prstGeom>
            <a:noFill/>
            <a:ln cap="flat" cmpd="sng" w="9525">
              <a:solidFill>
                <a:srgbClr val="FFFFFF"/>
              </a:solidFill>
              <a:prstDash val="dash"/>
              <a:round/>
              <a:headEnd len="sm" w="sm" type="none"/>
              <a:tailEnd len="sm" w="sm" type="none"/>
            </a:ln>
          </p:spPr>
        </p:cxnSp>
        <p:cxnSp>
          <p:nvCxnSpPr>
            <p:cNvPr id="114" name="Google Shape;114;p13"/>
            <p:cNvCxnSpPr/>
            <p:nvPr/>
          </p:nvCxnSpPr>
          <p:spPr>
            <a:xfrm>
              <a:off x="7497500" y="1219611"/>
              <a:ext cx="0" cy="2704200"/>
            </a:xfrm>
            <a:prstGeom prst="straightConnector1">
              <a:avLst/>
            </a:prstGeom>
            <a:noFill/>
            <a:ln cap="flat" cmpd="sng" w="9525">
              <a:solidFill>
                <a:srgbClr val="FFFFFF"/>
              </a:solidFill>
              <a:prstDash val="dash"/>
              <a:round/>
              <a:headEnd len="sm" w="sm" type="none"/>
              <a:tailEnd len="sm" w="sm" type="none"/>
            </a:ln>
          </p:spPr>
        </p:cxnSp>
        <p:cxnSp>
          <p:nvCxnSpPr>
            <p:cNvPr id="115" name="Google Shape;115;p13"/>
            <p:cNvCxnSpPr/>
            <p:nvPr/>
          </p:nvCxnSpPr>
          <p:spPr>
            <a:xfrm>
              <a:off x="7923834" y="1219611"/>
              <a:ext cx="0" cy="2704200"/>
            </a:xfrm>
            <a:prstGeom prst="straightConnector1">
              <a:avLst/>
            </a:prstGeom>
            <a:noFill/>
            <a:ln cap="flat" cmpd="sng" w="9525">
              <a:solidFill>
                <a:srgbClr val="FFFFFF"/>
              </a:solidFill>
              <a:prstDash val="dash"/>
              <a:round/>
              <a:headEnd len="sm" w="sm" type="none"/>
              <a:tailEnd len="sm" w="sm" type="none"/>
            </a:ln>
          </p:spPr>
        </p:cxnSp>
        <p:cxnSp>
          <p:nvCxnSpPr>
            <p:cNvPr id="116" name="Google Shape;116;p13"/>
            <p:cNvCxnSpPr/>
            <p:nvPr/>
          </p:nvCxnSpPr>
          <p:spPr>
            <a:xfrm>
              <a:off x="8350166" y="1219611"/>
              <a:ext cx="0" cy="2704200"/>
            </a:xfrm>
            <a:prstGeom prst="straightConnector1">
              <a:avLst/>
            </a:prstGeom>
            <a:noFill/>
            <a:ln cap="flat" cmpd="sng" w="9525">
              <a:solidFill>
                <a:srgbClr val="FFFFFF"/>
              </a:solidFill>
              <a:prstDash val="dash"/>
              <a:round/>
              <a:headEnd len="sm" w="sm" type="none"/>
              <a:tailEnd len="sm" w="sm" type="none"/>
            </a:ln>
          </p:spPr>
        </p:cxnSp>
        <p:cxnSp>
          <p:nvCxnSpPr>
            <p:cNvPr id="117" name="Google Shape;117;p13"/>
            <p:cNvCxnSpPr/>
            <p:nvPr/>
          </p:nvCxnSpPr>
          <p:spPr>
            <a:xfrm>
              <a:off x="8776500" y="1219611"/>
              <a:ext cx="0" cy="2704200"/>
            </a:xfrm>
            <a:prstGeom prst="straightConnector1">
              <a:avLst/>
            </a:prstGeom>
            <a:noFill/>
            <a:ln cap="flat" cmpd="sng" w="9525">
              <a:solidFill>
                <a:srgbClr val="FFFFFF"/>
              </a:solidFill>
              <a:prstDash val="dash"/>
              <a:round/>
              <a:headEnd len="sm" w="sm" type="none"/>
              <a:tailEnd len="sm" w="sm"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2"/>
          <p:cNvSpPr txBox="1"/>
          <p:nvPr>
            <p:ph type="title"/>
          </p:nvPr>
        </p:nvSpPr>
        <p:spPr>
          <a:xfrm>
            <a:off x="402350" y="91350"/>
            <a:ext cx="2144400" cy="55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Working</a:t>
            </a:r>
            <a:endParaRPr/>
          </a:p>
        </p:txBody>
      </p:sp>
      <p:pic>
        <p:nvPicPr>
          <p:cNvPr id="212" name="Google Shape;212;p22"/>
          <p:cNvPicPr preferRelativeResize="0"/>
          <p:nvPr/>
        </p:nvPicPr>
        <p:blipFill rotWithShape="1">
          <a:blip r:embed="rId3">
            <a:alphaModFix/>
          </a:blip>
          <a:srcRect b="0" l="0" r="26546" t="0"/>
          <a:stretch/>
        </p:blipFill>
        <p:spPr>
          <a:xfrm>
            <a:off x="3884275" y="1015775"/>
            <a:ext cx="4960799" cy="554400"/>
          </a:xfrm>
          <a:prstGeom prst="rect">
            <a:avLst/>
          </a:prstGeom>
          <a:noFill/>
          <a:ln>
            <a:noFill/>
          </a:ln>
        </p:spPr>
      </p:pic>
      <p:sp>
        <p:nvSpPr>
          <p:cNvPr id="213" name="Google Shape;213;p22"/>
          <p:cNvSpPr txBox="1"/>
          <p:nvPr/>
        </p:nvSpPr>
        <p:spPr>
          <a:xfrm>
            <a:off x="402350" y="939400"/>
            <a:ext cx="3360000" cy="22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1.Green line is called the cell state and represents long term memory</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2. It can be modified using mul and summation,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3. No weights and biases: as it allows it to unroll units without causing vanishing  or exploding gradient</a:t>
            </a:r>
            <a:endParaRPr>
              <a:solidFill>
                <a:schemeClr val="lt1"/>
              </a:solidFill>
              <a:latin typeface="Roboto"/>
              <a:ea typeface="Roboto"/>
              <a:cs typeface="Roboto"/>
              <a:sym typeface="Roboto"/>
            </a:endParaRPr>
          </a:p>
        </p:txBody>
      </p:sp>
      <p:pic>
        <p:nvPicPr>
          <p:cNvPr id="214" name="Google Shape;214;p22"/>
          <p:cNvPicPr preferRelativeResize="0"/>
          <p:nvPr/>
        </p:nvPicPr>
        <p:blipFill>
          <a:blip r:embed="rId4">
            <a:alphaModFix/>
          </a:blip>
          <a:stretch>
            <a:fillRect/>
          </a:stretch>
        </p:blipFill>
        <p:spPr>
          <a:xfrm>
            <a:off x="141525" y="3466500"/>
            <a:ext cx="4884526" cy="663300"/>
          </a:xfrm>
          <a:prstGeom prst="rect">
            <a:avLst/>
          </a:prstGeom>
          <a:noFill/>
          <a:ln>
            <a:noFill/>
          </a:ln>
        </p:spPr>
      </p:pic>
      <p:sp>
        <p:nvSpPr>
          <p:cNvPr id="215" name="Google Shape;215;p22"/>
          <p:cNvSpPr txBox="1"/>
          <p:nvPr/>
        </p:nvSpPr>
        <p:spPr>
          <a:xfrm>
            <a:off x="5732875" y="3223100"/>
            <a:ext cx="3112200" cy="1402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Roboto"/>
              <a:buAutoNum type="arabicPeriod"/>
            </a:pPr>
            <a:r>
              <a:rPr lang="en" sz="1600">
                <a:solidFill>
                  <a:schemeClr val="lt1"/>
                </a:solidFill>
                <a:latin typeface="Roboto"/>
                <a:ea typeface="Roboto"/>
                <a:cs typeface="Roboto"/>
                <a:sym typeface="Roboto"/>
              </a:rPr>
              <a:t>Pink line represents the short term memory</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AutoNum type="arabicPeriod"/>
            </a:pPr>
            <a:r>
              <a:rPr lang="en" sz="1600">
                <a:solidFill>
                  <a:schemeClr val="lt1"/>
                </a:solidFill>
                <a:latin typeface="Roboto"/>
                <a:ea typeface="Roboto"/>
                <a:cs typeface="Roboto"/>
                <a:sym typeface="Roboto"/>
              </a:rPr>
              <a:t>Connected to weights that can modify them</a:t>
            </a:r>
            <a:endParaRPr sz="1600">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ph type="title"/>
          </p:nvPr>
        </p:nvSpPr>
        <p:spPr>
          <a:xfrm>
            <a:off x="402350" y="91350"/>
            <a:ext cx="2144400" cy="55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700"/>
              <a:t>Forget Gate</a:t>
            </a:r>
            <a:endParaRPr b="1" sz="2700"/>
          </a:p>
        </p:txBody>
      </p:sp>
      <p:pic>
        <p:nvPicPr>
          <p:cNvPr id="221" name="Google Shape;221;p23"/>
          <p:cNvPicPr preferRelativeResize="0"/>
          <p:nvPr/>
        </p:nvPicPr>
        <p:blipFill>
          <a:blip r:embed="rId3">
            <a:alphaModFix/>
          </a:blip>
          <a:stretch>
            <a:fillRect/>
          </a:stretch>
        </p:blipFill>
        <p:spPr>
          <a:xfrm>
            <a:off x="6373125" y="210950"/>
            <a:ext cx="2567650" cy="4349699"/>
          </a:xfrm>
          <a:prstGeom prst="rect">
            <a:avLst/>
          </a:prstGeom>
          <a:noFill/>
          <a:ln>
            <a:noFill/>
          </a:ln>
        </p:spPr>
      </p:pic>
      <p:sp>
        <p:nvSpPr>
          <p:cNvPr id="222" name="Google Shape;222;p23"/>
          <p:cNvSpPr txBox="1"/>
          <p:nvPr/>
        </p:nvSpPr>
        <p:spPr>
          <a:xfrm>
            <a:off x="6373125" y="210950"/>
            <a:ext cx="795300" cy="554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pic>
        <p:nvPicPr>
          <p:cNvPr id="223" name="Google Shape;223;p23"/>
          <p:cNvPicPr preferRelativeResize="0"/>
          <p:nvPr/>
        </p:nvPicPr>
        <p:blipFill rotWithShape="1">
          <a:blip r:embed="rId4">
            <a:alphaModFix/>
          </a:blip>
          <a:srcRect b="0" l="0" r="0" t="25138"/>
          <a:stretch/>
        </p:blipFill>
        <p:spPr>
          <a:xfrm>
            <a:off x="1044075" y="2103100"/>
            <a:ext cx="4800600" cy="370800"/>
          </a:xfrm>
          <a:prstGeom prst="rect">
            <a:avLst/>
          </a:prstGeom>
          <a:noFill/>
          <a:ln>
            <a:noFill/>
          </a:ln>
        </p:spPr>
      </p:pic>
      <p:pic>
        <p:nvPicPr>
          <p:cNvPr id="224" name="Google Shape;224;p23"/>
          <p:cNvPicPr preferRelativeResize="0"/>
          <p:nvPr/>
        </p:nvPicPr>
        <p:blipFill rotWithShape="1">
          <a:blip r:embed="rId4">
            <a:alphaModFix/>
          </a:blip>
          <a:srcRect b="0" l="31749" r="41258" t="0"/>
          <a:stretch/>
        </p:blipFill>
        <p:spPr>
          <a:xfrm>
            <a:off x="6831175" y="4677825"/>
            <a:ext cx="1295725" cy="370800"/>
          </a:xfrm>
          <a:prstGeom prst="rect">
            <a:avLst/>
          </a:prstGeom>
          <a:noFill/>
          <a:ln>
            <a:noFill/>
          </a:ln>
        </p:spPr>
      </p:pic>
      <p:pic>
        <p:nvPicPr>
          <p:cNvPr id="225" name="Google Shape;225;p23"/>
          <p:cNvPicPr preferRelativeResize="0"/>
          <p:nvPr/>
        </p:nvPicPr>
        <p:blipFill rotWithShape="1">
          <a:blip r:embed="rId4">
            <a:alphaModFix/>
          </a:blip>
          <a:srcRect b="0" l="0" r="73009" t="0"/>
          <a:stretch/>
        </p:blipFill>
        <p:spPr>
          <a:xfrm>
            <a:off x="4752525" y="2843600"/>
            <a:ext cx="1295725" cy="495300"/>
          </a:xfrm>
          <a:prstGeom prst="rect">
            <a:avLst/>
          </a:prstGeom>
          <a:noFill/>
          <a:ln>
            <a:noFill/>
          </a:ln>
        </p:spPr>
      </p:pic>
      <p:cxnSp>
        <p:nvCxnSpPr>
          <p:cNvPr id="226" name="Google Shape;226;p23"/>
          <p:cNvCxnSpPr>
            <a:stCxn id="225" idx="3"/>
          </p:cNvCxnSpPr>
          <p:nvPr/>
        </p:nvCxnSpPr>
        <p:spPr>
          <a:xfrm flipH="1" rot="10800000">
            <a:off x="6048250" y="2809850"/>
            <a:ext cx="1946400" cy="281400"/>
          </a:xfrm>
          <a:prstGeom prst="straightConnector1">
            <a:avLst/>
          </a:prstGeom>
          <a:noFill/>
          <a:ln cap="flat" cmpd="sng" w="28575">
            <a:solidFill>
              <a:srgbClr val="FF0000"/>
            </a:solidFill>
            <a:prstDash val="solid"/>
            <a:round/>
            <a:headEnd len="med" w="med" type="none"/>
            <a:tailEnd len="med" w="med" type="none"/>
          </a:ln>
        </p:spPr>
      </p:cxnSp>
      <p:cxnSp>
        <p:nvCxnSpPr>
          <p:cNvPr id="227" name="Google Shape;227;p23"/>
          <p:cNvCxnSpPr/>
          <p:nvPr/>
        </p:nvCxnSpPr>
        <p:spPr>
          <a:xfrm flipH="1" rot="10800000">
            <a:off x="7371962" y="2907650"/>
            <a:ext cx="666300" cy="1736400"/>
          </a:xfrm>
          <a:prstGeom prst="straightConnector1">
            <a:avLst/>
          </a:prstGeom>
          <a:noFill/>
          <a:ln cap="flat" cmpd="sng" w="28575">
            <a:solidFill>
              <a:srgbClr val="FF0000"/>
            </a:solidFill>
            <a:prstDash val="solid"/>
            <a:round/>
            <a:headEnd len="med" w="med" type="none"/>
            <a:tailEnd len="med" w="med" type="none"/>
          </a:ln>
        </p:spPr>
      </p:cxnSp>
      <p:cxnSp>
        <p:nvCxnSpPr>
          <p:cNvPr id="228" name="Google Shape;228;p23"/>
          <p:cNvCxnSpPr>
            <a:stCxn id="223" idx="3"/>
          </p:cNvCxnSpPr>
          <p:nvPr/>
        </p:nvCxnSpPr>
        <p:spPr>
          <a:xfrm>
            <a:off x="5844675" y="2288500"/>
            <a:ext cx="2291400" cy="10200"/>
          </a:xfrm>
          <a:prstGeom prst="straightConnector1">
            <a:avLst/>
          </a:prstGeom>
          <a:noFill/>
          <a:ln cap="flat" cmpd="sng" w="28575">
            <a:solidFill>
              <a:srgbClr val="FF0000"/>
            </a:solidFill>
            <a:prstDash val="solid"/>
            <a:round/>
            <a:headEnd len="med" w="med" type="none"/>
            <a:tailEnd len="med" w="med" type="none"/>
          </a:ln>
        </p:spPr>
      </p:cxnSp>
      <p:sp>
        <p:nvSpPr>
          <p:cNvPr id="229" name="Google Shape;229;p23"/>
          <p:cNvSpPr txBox="1"/>
          <p:nvPr/>
        </p:nvSpPr>
        <p:spPr>
          <a:xfrm>
            <a:off x="8379475" y="689250"/>
            <a:ext cx="561300" cy="370800"/>
          </a:xfrm>
          <a:prstGeom prst="rect">
            <a:avLst/>
          </a:prstGeom>
          <a:solidFill>
            <a:schemeClr val="lt1"/>
          </a:solidFill>
          <a:ln cap="flat" cmpd="sng" w="38100">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1.99</a:t>
            </a:r>
            <a:endParaRPr b="1" sz="1300">
              <a:latin typeface="Roboto"/>
              <a:ea typeface="Roboto"/>
              <a:cs typeface="Roboto"/>
              <a:sym typeface="Roboto"/>
            </a:endParaRPr>
          </a:p>
        </p:txBody>
      </p:sp>
      <p:sp>
        <p:nvSpPr>
          <p:cNvPr id="230" name="Google Shape;230;p23"/>
          <p:cNvSpPr txBox="1"/>
          <p:nvPr/>
        </p:nvSpPr>
        <p:spPr>
          <a:xfrm>
            <a:off x="774250" y="819925"/>
            <a:ext cx="4045200" cy="91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If the input is 1, then the output would have been 1.99, that means 1.99 percent of the memory is retained</a:t>
            </a:r>
            <a:endParaRPr sz="1800">
              <a:solidFill>
                <a:schemeClr val="lt1"/>
              </a:solidFill>
              <a:latin typeface="Roboto"/>
              <a:ea typeface="Roboto"/>
              <a:cs typeface="Roboto"/>
              <a:sym typeface="Roboto"/>
            </a:endParaRPr>
          </a:p>
        </p:txBody>
      </p:sp>
      <p:sp>
        <p:nvSpPr>
          <p:cNvPr id="231" name="Google Shape;231;p23"/>
          <p:cNvSpPr txBox="1"/>
          <p:nvPr/>
        </p:nvSpPr>
        <p:spPr>
          <a:xfrm>
            <a:off x="707325" y="3527750"/>
            <a:ext cx="4045200" cy="10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If the input is -10, then the output would have been 0 that means 0 percent of the memory is retained, </a:t>
            </a:r>
            <a:br>
              <a:rPr lang="en" sz="1800">
                <a:solidFill>
                  <a:schemeClr val="lt1"/>
                </a:solidFill>
                <a:latin typeface="Roboto"/>
                <a:ea typeface="Roboto"/>
                <a:cs typeface="Roboto"/>
                <a:sym typeface="Roboto"/>
              </a:rPr>
            </a:br>
            <a:r>
              <a:rPr lang="en" sz="1800">
                <a:solidFill>
                  <a:schemeClr val="lt1"/>
                </a:solidFill>
                <a:latin typeface="Roboto"/>
                <a:ea typeface="Roboto"/>
                <a:cs typeface="Roboto"/>
                <a:sym typeface="Roboto"/>
              </a:rPr>
              <a:t>its forgotten!!</a:t>
            </a:r>
            <a:endParaRPr sz="1800">
              <a:solidFill>
                <a:schemeClr val="l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4"/>
          <p:cNvSpPr txBox="1"/>
          <p:nvPr>
            <p:ph type="title"/>
          </p:nvPr>
        </p:nvSpPr>
        <p:spPr>
          <a:xfrm>
            <a:off x="402350" y="91350"/>
            <a:ext cx="2144400" cy="55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700"/>
              <a:t>Input</a:t>
            </a:r>
            <a:r>
              <a:rPr b="1" lang="en" sz="2700"/>
              <a:t> Gate</a:t>
            </a:r>
            <a:endParaRPr b="1" sz="2700"/>
          </a:p>
        </p:txBody>
      </p:sp>
      <p:pic>
        <p:nvPicPr>
          <p:cNvPr id="237" name="Google Shape;237;p24"/>
          <p:cNvPicPr preferRelativeResize="0"/>
          <p:nvPr/>
        </p:nvPicPr>
        <p:blipFill>
          <a:blip r:embed="rId3">
            <a:alphaModFix/>
          </a:blip>
          <a:stretch>
            <a:fillRect/>
          </a:stretch>
        </p:blipFill>
        <p:spPr>
          <a:xfrm>
            <a:off x="402351" y="754900"/>
            <a:ext cx="4982551" cy="3925350"/>
          </a:xfrm>
          <a:prstGeom prst="rect">
            <a:avLst/>
          </a:prstGeom>
          <a:noFill/>
          <a:ln>
            <a:noFill/>
          </a:ln>
        </p:spPr>
      </p:pic>
      <p:pic>
        <p:nvPicPr>
          <p:cNvPr id="238" name="Google Shape;238;p24"/>
          <p:cNvPicPr preferRelativeResize="0"/>
          <p:nvPr/>
        </p:nvPicPr>
        <p:blipFill rotWithShape="1">
          <a:blip r:embed="rId4">
            <a:alphaModFix/>
          </a:blip>
          <a:srcRect b="24374" l="0" r="0" t="4522"/>
          <a:stretch/>
        </p:blipFill>
        <p:spPr>
          <a:xfrm>
            <a:off x="5783150" y="3233975"/>
            <a:ext cx="3012850" cy="1413625"/>
          </a:xfrm>
          <a:prstGeom prst="rect">
            <a:avLst/>
          </a:prstGeom>
          <a:noFill/>
          <a:ln>
            <a:noFill/>
          </a:ln>
        </p:spPr>
      </p:pic>
      <p:sp>
        <p:nvSpPr>
          <p:cNvPr id="239" name="Google Shape;239;p24"/>
          <p:cNvSpPr txBox="1"/>
          <p:nvPr/>
        </p:nvSpPr>
        <p:spPr>
          <a:xfrm>
            <a:off x="7624975" y="4103950"/>
            <a:ext cx="880800" cy="456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 0.97</a:t>
            </a:r>
            <a:endParaRPr b="1" sz="1800">
              <a:latin typeface="Roboto"/>
              <a:ea typeface="Roboto"/>
              <a:cs typeface="Roboto"/>
              <a:sym typeface="Roboto"/>
            </a:endParaRPr>
          </a:p>
        </p:txBody>
      </p:sp>
      <p:pic>
        <p:nvPicPr>
          <p:cNvPr id="240" name="Google Shape;240;p24"/>
          <p:cNvPicPr preferRelativeResize="0"/>
          <p:nvPr/>
        </p:nvPicPr>
        <p:blipFill>
          <a:blip r:embed="rId5">
            <a:alphaModFix/>
          </a:blip>
          <a:stretch>
            <a:fillRect/>
          </a:stretch>
        </p:blipFill>
        <p:spPr>
          <a:xfrm>
            <a:off x="5783150" y="1049388"/>
            <a:ext cx="3012850" cy="1413625"/>
          </a:xfrm>
          <a:prstGeom prst="rect">
            <a:avLst/>
          </a:prstGeom>
          <a:noFill/>
          <a:ln>
            <a:noFill/>
          </a:ln>
        </p:spPr>
      </p:pic>
      <p:sp>
        <p:nvSpPr>
          <p:cNvPr id="241" name="Google Shape;241;p24"/>
          <p:cNvSpPr txBox="1"/>
          <p:nvPr/>
        </p:nvSpPr>
        <p:spPr>
          <a:xfrm>
            <a:off x="6015600" y="591650"/>
            <a:ext cx="2653200" cy="39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Roboto"/>
                <a:ea typeface="Roboto"/>
                <a:cs typeface="Roboto"/>
                <a:sym typeface="Roboto"/>
              </a:rPr>
              <a:t>Left block calculations</a:t>
            </a:r>
            <a:endParaRPr sz="1700">
              <a:solidFill>
                <a:schemeClr val="lt1"/>
              </a:solidFill>
              <a:latin typeface="Roboto"/>
              <a:ea typeface="Roboto"/>
              <a:cs typeface="Roboto"/>
              <a:sym typeface="Roboto"/>
            </a:endParaRPr>
          </a:p>
        </p:txBody>
      </p:sp>
      <p:sp>
        <p:nvSpPr>
          <p:cNvPr id="242" name="Google Shape;242;p24"/>
          <p:cNvSpPr txBox="1"/>
          <p:nvPr/>
        </p:nvSpPr>
        <p:spPr>
          <a:xfrm>
            <a:off x="6168000" y="2799050"/>
            <a:ext cx="25008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Roboto"/>
                <a:ea typeface="Roboto"/>
                <a:cs typeface="Roboto"/>
                <a:sym typeface="Roboto"/>
              </a:rPr>
              <a:t>Right </a:t>
            </a:r>
            <a:r>
              <a:rPr lang="en" sz="1700">
                <a:solidFill>
                  <a:schemeClr val="lt1"/>
                </a:solidFill>
                <a:latin typeface="Roboto"/>
                <a:ea typeface="Roboto"/>
                <a:cs typeface="Roboto"/>
                <a:sym typeface="Roboto"/>
              </a:rPr>
              <a:t>block calculations</a:t>
            </a:r>
            <a:endParaRPr sz="1700">
              <a:solidFill>
                <a:schemeClr val="lt1"/>
              </a:solidFill>
              <a:latin typeface="Roboto"/>
              <a:ea typeface="Roboto"/>
              <a:cs typeface="Roboto"/>
              <a:sym typeface="Roboto"/>
            </a:endParaRPr>
          </a:p>
        </p:txBody>
      </p:sp>
      <p:sp>
        <p:nvSpPr>
          <p:cNvPr id="243" name="Google Shape;243;p24"/>
          <p:cNvSpPr txBox="1"/>
          <p:nvPr/>
        </p:nvSpPr>
        <p:spPr>
          <a:xfrm>
            <a:off x="426275" y="765550"/>
            <a:ext cx="565500" cy="565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5"/>
          <p:cNvSpPr txBox="1"/>
          <p:nvPr>
            <p:ph type="title"/>
          </p:nvPr>
        </p:nvSpPr>
        <p:spPr>
          <a:xfrm>
            <a:off x="195900" y="91350"/>
            <a:ext cx="8766600" cy="55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700"/>
              <a:t>Output </a:t>
            </a:r>
            <a:r>
              <a:rPr b="1" lang="en" sz="2700"/>
              <a:t>Gate </a:t>
            </a:r>
            <a:endParaRPr b="1" sz="2700"/>
          </a:p>
        </p:txBody>
      </p:sp>
      <p:pic>
        <p:nvPicPr>
          <p:cNvPr id="249" name="Google Shape;249;p25"/>
          <p:cNvPicPr preferRelativeResize="0"/>
          <p:nvPr/>
        </p:nvPicPr>
        <p:blipFill>
          <a:blip r:embed="rId3">
            <a:alphaModFix/>
          </a:blip>
          <a:stretch>
            <a:fillRect/>
          </a:stretch>
        </p:blipFill>
        <p:spPr>
          <a:xfrm>
            <a:off x="195900" y="765550"/>
            <a:ext cx="6700523" cy="4023449"/>
          </a:xfrm>
          <a:prstGeom prst="rect">
            <a:avLst/>
          </a:prstGeom>
          <a:noFill/>
          <a:ln>
            <a:noFill/>
          </a:ln>
        </p:spPr>
      </p:pic>
      <p:sp>
        <p:nvSpPr>
          <p:cNvPr id="250" name="Google Shape;250;p25"/>
          <p:cNvSpPr txBox="1"/>
          <p:nvPr/>
        </p:nvSpPr>
        <p:spPr>
          <a:xfrm>
            <a:off x="3623300" y="4201800"/>
            <a:ext cx="2261700" cy="217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sp>
        <p:nvSpPr>
          <p:cNvPr id="251" name="Google Shape;251;p25"/>
          <p:cNvSpPr txBox="1"/>
          <p:nvPr/>
        </p:nvSpPr>
        <p:spPr>
          <a:xfrm>
            <a:off x="7016050" y="3168750"/>
            <a:ext cx="1946700" cy="16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lt1"/>
                </a:solidFill>
                <a:latin typeface="Roboto"/>
                <a:ea typeface="Roboto"/>
                <a:cs typeface="Roboto"/>
                <a:sym typeface="Roboto"/>
              </a:rPr>
              <a:t>Responsible for potential short term memory!!</a:t>
            </a:r>
            <a:endParaRPr b="1" sz="22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sp>
        <p:nvSpPr>
          <p:cNvPr id="252" name="Google Shape;252;p25"/>
          <p:cNvSpPr txBox="1"/>
          <p:nvPr/>
        </p:nvSpPr>
        <p:spPr>
          <a:xfrm>
            <a:off x="219650" y="787300"/>
            <a:ext cx="598200" cy="500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26"/>
          <p:cNvPicPr preferRelativeResize="0"/>
          <p:nvPr/>
        </p:nvPicPr>
        <p:blipFill>
          <a:blip r:embed="rId3">
            <a:alphaModFix/>
          </a:blip>
          <a:stretch>
            <a:fillRect/>
          </a:stretch>
        </p:blipFill>
        <p:spPr>
          <a:xfrm>
            <a:off x="152400" y="2407550"/>
            <a:ext cx="2187725" cy="2087850"/>
          </a:xfrm>
          <a:prstGeom prst="rect">
            <a:avLst/>
          </a:prstGeom>
          <a:noFill/>
          <a:ln>
            <a:noFill/>
          </a:ln>
        </p:spPr>
      </p:pic>
      <p:pic>
        <p:nvPicPr>
          <p:cNvPr id="258" name="Google Shape;258;p26"/>
          <p:cNvPicPr preferRelativeResize="0"/>
          <p:nvPr/>
        </p:nvPicPr>
        <p:blipFill rotWithShape="1">
          <a:blip r:embed="rId4">
            <a:alphaModFix/>
          </a:blip>
          <a:srcRect b="0" l="0" r="9730" t="0"/>
          <a:stretch/>
        </p:blipFill>
        <p:spPr>
          <a:xfrm>
            <a:off x="2525150" y="2407550"/>
            <a:ext cx="2000688" cy="2087850"/>
          </a:xfrm>
          <a:prstGeom prst="rect">
            <a:avLst/>
          </a:prstGeom>
          <a:noFill/>
          <a:ln>
            <a:noFill/>
          </a:ln>
        </p:spPr>
      </p:pic>
      <p:pic>
        <p:nvPicPr>
          <p:cNvPr id="259" name="Google Shape;259;p26"/>
          <p:cNvPicPr preferRelativeResize="0"/>
          <p:nvPr/>
        </p:nvPicPr>
        <p:blipFill>
          <a:blip r:embed="rId5">
            <a:alphaModFix/>
          </a:blip>
          <a:stretch>
            <a:fillRect/>
          </a:stretch>
        </p:blipFill>
        <p:spPr>
          <a:xfrm>
            <a:off x="4721725" y="2407550"/>
            <a:ext cx="2038687" cy="2087850"/>
          </a:xfrm>
          <a:prstGeom prst="rect">
            <a:avLst/>
          </a:prstGeom>
          <a:noFill/>
          <a:ln>
            <a:noFill/>
          </a:ln>
        </p:spPr>
      </p:pic>
      <p:pic>
        <p:nvPicPr>
          <p:cNvPr id="260" name="Google Shape;260;p26"/>
          <p:cNvPicPr preferRelativeResize="0"/>
          <p:nvPr/>
        </p:nvPicPr>
        <p:blipFill>
          <a:blip r:embed="rId6">
            <a:alphaModFix/>
          </a:blip>
          <a:stretch>
            <a:fillRect/>
          </a:stretch>
        </p:blipFill>
        <p:spPr>
          <a:xfrm>
            <a:off x="6929050" y="2407550"/>
            <a:ext cx="2116925" cy="2087850"/>
          </a:xfrm>
          <a:prstGeom prst="rect">
            <a:avLst/>
          </a:prstGeom>
          <a:noFill/>
          <a:ln>
            <a:noFill/>
          </a:ln>
        </p:spPr>
      </p:pic>
      <p:pic>
        <p:nvPicPr>
          <p:cNvPr id="261" name="Google Shape;261;p26"/>
          <p:cNvPicPr preferRelativeResize="0"/>
          <p:nvPr/>
        </p:nvPicPr>
        <p:blipFill>
          <a:blip r:embed="rId7">
            <a:alphaModFix/>
          </a:blip>
          <a:stretch>
            <a:fillRect/>
          </a:stretch>
        </p:blipFill>
        <p:spPr>
          <a:xfrm>
            <a:off x="2788875" y="133475"/>
            <a:ext cx="3107125" cy="1860850"/>
          </a:xfrm>
          <a:prstGeom prst="rect">
            <a:avLst/>
          </a:prstGeom>
          <a:noFill/>
          <a:ln>
            <a:noFill/>
          </a:ln>
        </p:spPr>
      </p:pic>
      <p:sp>
        <p:nvSpPr>
          <p:cNvPr id="262" name="Google Shape;262;p26"/>
          <p:cNvSpPr txBox="1"/>
          <p:nvPr/>
        </p:nvSpPr>
        <p:spPr>
          <a:xfrm>
            <a:off x="219650" y="2451050"/>
            <a:ext cx="2038800" cy="500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sp>
        <p:nvSpPr>
          <p:cNvPr id="263" name="Google Shape;263;p26"/>
          <p:cNvSpPr txBox="1"/>
          <p:nvPr/>
        </p:nvSpPr>
        <p:spPr>
          <a:xfrm>
            <a:off x="2644600" y="2461925"/>
            <a:ext cx="1650300" cy="282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sp>
        <p:nvSpPr>
          <p:cNvPr id="264" name="Google Shape;264;p26"/>
          <p:cNvSpPr txBox="1"/>
          <p:nvPr/>
        </p:nvSpPr>
        <p:spPr>
          <a:xfrm>
            <a:off x="5308800" y="2407550"/>
            <a:ext cx="1283100" cy="164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cxnSp>
        <p:nvCxnSpPr>
          <p:cNvPr id="265" name="Google Shape;265;p26"/>
          <p:cNvCxnSpPr/>
          <p:nvPr/>
        </p:nvCxnSpPr>
        <p:spPr>
          <a:xfrm flipH="1">
            <a:off x="1239050" y="1417850"/>
            <a:ext cx="2297100" cy="989700"/>
          </a:xfrm>
          <a:prstGeom prst="straightConnector1">
            <a:avLst/>
          </a:prstGeom>
          <a:noFill/>
          <a:ln cap="flat" cmpd="sng" w="28575">
            <a:solidFill>
              <a:srgbClr val="FF0000"/>
            </a:solidFill>
            <a:prstDash val="solid"/>
            <a:round/>
            <a:headEnd len="med" w="med" type="none"/>
            <a:tailEnd len="med" w="med" type="none"/>
          </a:ln>
        </p:spPr>
      </p:cxnSp>
      <p:cxnSp>
        <p:nvCxnSpPr>
          <p:cNvPr id="266" name="Google Shape;266;p26"/>
          <p:cNvCxnSpPr/>
          <p:nvPr/>
        </p:nvCxnSpPr>
        <p:spPr>
          <a:xfrm flipH="1">
            <a:off x="3469750" y="1417850"/>
            <a:ext cx="610200" cy="989700"/>
          </a:xfrm>
          <a:prstGeom prst="straightConnector1">
            <a:avLst/>
          </a:prstGeom>
          <a:noFill/>
          <a:ln cap="flat" cmpd="sng" w="28575">
            <a:solidFill>
              <a:srgbClr val="FF0000"/>
            </a:solidFill>
            <a:prstDash val="solid"/>
            <a:round/>
            <a:headEnd len="med" w="med" type="none"/>
            <a:tailEnd len="med" w="med" type="none"/>
          </a:ln>
        </p:spPr>
      </p:cxnSp>
      <p:cxnSp>
        <p:nvCxnSpPr>
          <p:cNvPr id="267" name="Google Shape;267;p26"/>
          <p:cNvCxnSpPr/>
          <p:nvPr/>
        </p:nvCxnSpPr>
        <p:spPr>
          <a:xfrm>
            <a:off x="4645450" y="1472375"/>
            <a:ext cx="1022100" cy="913500"/>
          </a:xfrm>
          <a:prstGeom prst="straightConnector1">
            <a:avLst/>
          </a:prstGeom>
          <a:noFill/>
          <a:ln cap="flat" cmpd="sng" w="28575">
            <a:solidFill>
              <a:srgbClr val="FF0000"/>
            </a:solidFill>
            <a:prstDash val="solid"/>
            <a:round/>
            <a:headEnd len="med" w="med" type="none"/>
            <a:tailEnd len="med" w="med" type="none"/>
          </a:ln>
        </p:spPr>
      </p:cxnSp>
      <p:cxnSp>
        <p:nvCxnSpPr>
          <p:cNvPr id="268" name="Google Shape;268;p26"/>
          <p:cNvCxnSpPr/>
          <p:nvPr/>
        </p:nvCxnSpPr>
        <p:spPr>
          <a:xfrm>
            <a:off x="5189175" y="1461500"/>
            <a:ext cx="2370600" cy="935100"/>
          </a:xfrm>
          <a:prstGeom prst="straightConnector1">
            <a:avLst/>
          </a:prstGeom>
          <a:noFill/>
          <a:ln cap="flat" cmpd="sng" w="28575">
            <a:solidFill>
              <a:srgbClr val="FF0000"/>
            </a:solidFill>
            <a:prstDash val="solid"/>
            <a:round/>
            <a:headEnd len="med" w="med" type="none"/>
            <a:tailEnd len="med" w="med" type="none"/>
          </a:ln>
        </p:spPr>
      </p:cxnSp>
      <p:cxnSp>
        <p:nvCxnSpPr>
          <p:cNvPr id="269" name="Google Shape;269;p26"/>
          <p:cNvCxnSpPr/>
          <p:nvPr/>
        </p:nvCxnSpPr>
        <p:spPr>
          <a:xfrm>
            <a:off x="5732875" y="1428875"/>
            <a:ext cx="3153600" cy="11745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7"/>
          <p:cNvSpPr txBox="1"/>
          <p:nvPr/>
        </p:nvSpPr>
        <p:spPr>
          <a:xfrm>
            <a:off x="761175" y="232700"/>
            <a:ext cx="7777200" cy="10581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lnSpc>
                <a:spcPct val="125000"/>
              </a:lnSpc>
              <a:spcBef>
                <a:spcPts val="0"/>
              </a:spcBef>
              <a:spcAft>
                <a:spcPts val="0"/>
              </a:spcAft>
              <a:buNone/>
            </a:pPr>
            <a:r>
              <a:rPr b="1" lang="en" sz="2200">
                <a:highlight>
                  <a:srgbClr val="FFFFFF"/>
                </a:highlight>
              </a:rPr>
              <a:t>General Electric Company (GE)</a:t>
            </a:r>
            <a:br>
              <a:rPr b="1" lang="en" sz="2300">
                <a:solidFill>
                  <a:schemeClr val="lt1"/>
                </a:solidFill>
                <a:highlight>
                  <a:srgbClr val="FFFFFF"/>
                </a:highlight>
              </a:rPr>
            </a:br>
            <a:r>
              <a:rPr lang="en" sz="1300">
                <a:solidFill>
                  <a:schemeClr val="lt1"/>
                </a:solidFill>
              </a:rPr>
              <a:t>T</a:t>
            </a:r>
            <a:r>
              <a:rPr lang="en" sz="1300">
                <a:solidFill>
                  <a:schemeClr val="lt1"/>
                </a:solidFill>
              </a:rPr>
              <a:t>he dataset from yahoo finance captures General Electric Company's historical prices. It includes daily records of the opening, highest, lowest, and closing stock prices along with the adjusted closing prices</a:t>
            </a:r>
            <a:endParaRPr sz="1300">
              <a:solidFill>
                <a:schemeClr val="lt1"/>
              </a:solidFill>
            </a:endParaRPr>
          </a:p>
        </p:txBody>
      </p:sp>
      <p:pic>
        <p:nvPicPr>
          <p:cNvPr id="275" name="Google Shape;275;p27"/>
          <p:cNvPicPr preferRelativeResize="0"/>
          <p:nvPr/>
        </p:nvPicPr>
        <p:blipFill>
          <a:blip r:embed="rId3">
            <a:alphaModFix/>
          </a:blip>
          <a:stretch>
            <a:fillRect/>
          </a:stretch>
        </p:blipFill>
        <p:spPr>
          <a:xfrm>
            <a:off x="1992150" y="1515875"/>
            <a:ext cx="5176124" cy="34362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28"/>
          <p:cNvPicPr preferRelativeResize="0"/>
          <p:nvPr/>
        </p:nvPicPr>
        <p:blipFill rotWithShape="1">
          <a:blip r:embed="rId3">
            <a:alphaModFix/>
          </a:blip>
          <a:srcRect b="1696" l="1738" r="2227" t="3011"/>
          <a:stretch/>
        </p:blipFill>
        <p:spPr>
          <a:xfrm>
            <a:off x="165300" y="733175"/>
            <a:ext cx="4230049" cy="3512125"/>
          </a:xfrm>
          <a:prstGeom prst="rect">
            <a:avLst/>
          </a:prstGeom>
          <a:noFill/>
          <a:ln>
            <a:noFill/>
          </a:ln>
        </p:spPr>
      </p:pic>
      <p:sp>
        <p:nvSpPr>
          <p:cNvPr id="281" name="Google Shape;281;p28"/>
          <p:cNvSpPr txBox="1"/>
          <p:nvPr/>
        </p:nvSpPr>
        <p:spPr>
          <a:xfrm>
            <a:off x="687250" y="80525"/>
            <a:ext cx="3338400" cy="57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a:ea typeface="Roboto"/>
                <a:cs typeface="Roboto"/>
                <a:sym typeface="Roboto"/>
              </a:rPr>
              <a:t>LSTM</a:t>
            </a:r>
            <a:endParaRPr sz="1800">
              <a:solidFill>
                <a:schemeClr val="lt1"/>
              </a:solidFill>
              <a:latin typeface="Roboto"/>
              <a:ea typeface="Roboto"/>
              <a:cs typeface="Roboto"/>
              <a:sym typeface="Roboto"/>
            </a:endParaRPr>
          </a:p>
          <a:p>
            <a:pPr indent="0" lvl="0" marL="0" rtl="0" algn="ctr">
              <a:spcBef>
                <a:spcPts val="0"/>
              </a:spcBef>
              <a:spcAft>
                <a:spcPts val="0"/>
              </a:spcAft>
              <a:buNone/>
            </a:pPr>
            <a:r>
              <a:rPr lang="en" sz="1800">
                <a:solidFill>
                  <a:schemeClr val="lt1"/>
                </a:solidFill>
                <a:latin typeface="Roboto"/>
                <a:ea typeface="Roboto"/>
                <a:cs typeface="Roboto"/>
                <a:sym typeface="Roboto"/>
              </a:rPr>
              <a:t>Window size = 14</a:t>
            </a:r>
            <a:endParaRPr sz="1800">
              <a:solidFill>
                <a:schemeClr val="lt1"/>
              </a:solidFill>
              <a:latin typeface="Roboto"/>
              <a:ea typeface="Roboto"/>
              <a:cs typeface="Roboto"/>
              <a:sym typeface="Roboto"/>
            </a:endParaRPr>
          </a:p>
        </p:txBody>
      </p:sp>
      <p:sp>
        <p:nvSpPr>
          <p:cNvPr id="282" name="Google Shape;282;p28"/>
          <p:cNvSpPr txBox="1"/>
          <p:nvPr/>
        </p:nvSpPr>
        <p:spPr>
          <a:xfrm>
            <a:off x="5227925" y="113075"/>
            <a:ext cx="3338400" cy="57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a:ea typeface="Roboto"/>
                <a:cs typeface="Roboto"/>
                <a:sym typeface="Roboto"/>
              </a:rPr>
              <a:t>LSTM</a:t>
            </a:r>
            <a:endParaRPr sz="1800">
              <a:solidFill>
                <a:schemeClr val="lt1"/>
              </a:solidFill>
              <a:latin typeface="Roboto"/>
              <a:ea typeface="Roboto"/>
              <a:cs typeface="Roboto"/>
              <a:sym typeface="Roboto"/>
            </a:endParaRPr>
          </a:p>
          <a:p>
            <a:pPr indent="0" lvl="0" marL="0" rtl="0" algn="ctr">
              <a:spcBef>
                <a:spcPts val="0"/>
              </a:spcBef>
              <a:spcAft>
                <a:spcPts val="0"/>
              </a:spcAft>
              <a:buNone/>
            </a:pPr>
            <a:r>
              <a:rPr lang="en" sz="1800">
                <a:solidFill>
                  <a:schemeClr val="lt1"/>
                </a:solidFill>
                <a:latin typeface="Roboto"/>
                <a:ea typeface="Roboto"/>
                <a:cs typeface="Roboto"/>
                <a:sym typeface="Roboto"/>
              </a:rPr>
              <a:t>Window size = 5</a:t>
            </a:r>
            <a:endParaRPr sz="1800">
              <a:solidFill>
                <a:schemeClr val="lt1"/>
              </a:solidFill>
              <a:latin typeface="Roboto"/>
              <a:ea typeface="Roboto"/>
              <a:cs typeface="Roboto"/>
              <a:sym typeface="Roboto"/>
            </a:endParaRPr>
          </a:p>
        </p:txBody>
      </p:sp>
      <p:sp>
        <p:nvSpPr>
          <p:cNvPr id="283" name="Google Shape;283;p28"/>
          <p:cNvSpPr txBox="1"/>
          <p:nvPr/>
        </p:nvSpPr>
        <p:spPr>
          <a:xfrm>
            <a:off x="931950" y="4245300"/>
            <a:ext cx="3218700" cy="65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a:ea typeface="Roboto"/>
                <a:cs typeface="Roboto"/>
                <a:sym typeface="Roboto"/>
              </a:rPr>
              <a:t>Accuracy : 92.03</a:t>
            </a:r>
            <a:endParaRPr sz="1800">
              <a:solidFill>
                <a:schemeClr val="lt1"/>
              </a:solidFill>
              <a:latin typeface="Roboto"/>
              <a:ea typeface="Roboto"/>
              <a:cs typeface="Roboto"/>
              <a:sym typeface="Roboto"/>
            </a:endParaRPr>
          </a:p>
          <a:p>
            <a:pPr indent="0" lvl="0" marL="0" rtl="0" algn="ctr">
              <a:spcBef>
                <a:spcPts val="0"/>
              </a:spcBef>
              <a:spcAft>
                <a:spcPts val="0"/>
              </a:spcAft>
              <a:buNone/>
            </a:pPr>
            <a:r>
              <a:rPr lang="en" sz="1800">
                <a:solidFill>
                  <a:schemeClr val="lt1"/>
                </a:solidFill>
                <a:latin typeface="Roboto"/>
                <a:ea typeface="Roboto"/>
                <a:cs typeface="Roboto"/>
                <a:sym typeface="Roboto"/>
              </a:rPr>
              <a:t>Test RMSE: 0.06</a:t>
            </a:r>
            <a:endParaRPr sz="1800">
              <a:solidFill>
                <a:schemeClr val="lt1"/>
              </a:solidFill>
              <a:latin typeface="Roboto"/>
              <a:ea typeface="Roboto"/>
              <a:cs typeface="Roboto"/>
              <a:sym typeface="Roboto"/>
            </a:endParaRPr>
          </a:p>
        </p:txBody>
      </p:sp>
      <p:sp>
        <p:nvSpPr>
          <p:cNvPr id="284" name="Google Shape;284;p28"/>
          <p:cNvSpPr txBox="1"/>
          <p:nvPr/>
        </p:nvSpPr>
        <p:spPr>
          <a:xfrm>
            <a:off x="5287775" y="4245300"/>
            <a:ext cx="3218700" cy="65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a:ea typeface="Roboto"/>
                <a:cs typeface="Roboto"/>
                <a:sym typeface="Roboto"/>
              </a:rPr>
              <a:t>Accuracy : 98.6</a:t>
            </a:r>
            <a:endParaRPr sz="1800">
              <a:solidFill>
                <a:schemeClr val="lt1"/>
              </a:solidFill>
              <a:latin typeface="Roboto"/>
              <a:ea typeface="Roboto"/>
              <a:cs typeface="Roboto"/>
              <a:sym typeface="Roboto"/>
            </a:endParaRPr>
          </a:p>
          <a:p>
            <a:pPr indent="0" lvl="0" marL="0" rtl="0" algn="ctr">
              <a:spcBef>
                <a:spcPts val="0"/>
              </a:spcBef>
              <a:spcAft>
                <a:spcPts val="0"/>
              </a:spcAft>
              <a:buNone/>
            </a:pPr>
            <a:r>
              <a:rPr lang="en" sz="1800">
                <a:solidFill>
                  <a:schemeClr val="lt1"/>
                </a:solidFill>
                <a:latin typeface="Roboto"/>
                <a:ea typeface="Roboto"/>
                <a:cs typeface="Roboto"/>
                <a:sym typeface="Roboto"/>
              </a:rPr>
              <a:t>Test RMSE: 0.02</a:t>
            </a:r>
            <a:endParaRPr sz="1800">
              <a:solidFill>
                <a:schemeClr val="lt1"/>
              </a:solidFill>
              <a:latin typeface="Roboto"/>
              <a:ea typeface="Roboto"/>
              <a:cs typeface="Roboto"/>
              <a:sym typeface="Roboto"/>
            </a:endParaRPr>
          </a:p>
        </p:txBody>
      </p:sp>
      <p:pic>
        <p:nvPicPr>
          <p:cNvPr id="285" name="Google Shape;285;p28"/>
          <p:cNvPicPr preferRelativeResize="0"/>
          <p:nvPr/>
        </p:nvPicPr>
        <p:blipFill>
          <a:blip r:embed="rId4">
            <a:alphaModFix/>
          </a:blip>
          <a:stretch>
            <a:fillRect/>
          </a:stretch>
        </p:blipFill>
        <p:spPr>
          <a:xfrm>
            <a:off x="4688950" y="733175"/>
            <a:ext cx="4153950" cy="3512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9"/>
          <p:cNvSpPr txBox="1"/>
          <p:nvPr/>
        </p:nvSpPr>
        <p:spPr>
          <a:xfrm>
            <a:off x="698125" y="113075"/>
            <a:ext cx="3338400" cy="61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a:ea typeface="Roboto"/>
                <a:cs typeface="Roboto"/>
                <a:sym typeface="Roboto"/>
              </a:rPr>
              <a:t>RNN</a:t>
            </a:r>
            <a:endParaRPr sz="1800">
              <a:solidFill>
                <a:schemeClr val="lt1"/>
              </a:solidFill>
              <a:latin typeface="Roboto"/>
              <a:ea typeface="Roboto"/>
              <a:cs typeface="Roboto"/>
              <a:sym typeface="Roboto"/>
            </a:endParaRPr>
          </a:p>
          <a:p>
            <a:pPr indent="0" lvl="0" marL="0" rtl="0" algn="ctr">
              <a:spcBef>
                <a:spcPts val="0"/>
              </a:spcBef>
              <a:spcAft>
                <a:spcPts val="0"/>
              </a:spcAft>
              <a:buNone/>
            </a:pPr>
            <a:r>
              <a:rPr lang="en" sz="1800">
                <a:solidFill>
                  <a:schemeClr val="lt1"/>
                </a:solidFill>
                <a:latin typeface="Roboto"/>
                <a:ea typeface="Roboto"/>
                <a:cs typeface="Roboto"/>
                <a:sym typeface="Roboto"/>
              </a:rPr>
              <a:t>Window size = 14</a:t>
            </a:r>
            <a:endParaRPr sz="1800">
              <a:solidFill>
                <a:schemeClr val="lt1"/>
              </a:solidFill>
              <a:latin typeface="Roboto"/>
              <a:ea typeface="Roboto"/>
              <a:cs typeface="Roboto"/>
              <a:sym typeface="Roboto"/>
            </a:endParaRPr>
          </a:p>
        </p:txBody>
      </p:sp>
      <p:sp>
        <p:nvSpPr>
          <p:cNvPr id="291" name="Google Shape;291;p29"/>
          <p:cNvSpPr txBox="1"/>
          <p:nvPr/>
        </p:nvSpPr>
        <p:spPr>
          <a:xfrm>
            <a:off x="5118475" y="113075"/>
            <a:ext cx="3338400" cy="61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a:ea typeface="Roboto"/>
                <a:cs typeface="Roboto"/>
                <a:sym typeface="Roboto"/>
              </a:rPr>
              <a:t>RNN</a:t>
            </a:r>
            <a:endParaRPr sz="1800">
              <a:solidFill>
                <a:schemeClr val="lt1"/>
              </a:solidFill>
              <a:latin typeface="Roboto"/>
              <a:ea typeface="Roboto"/>
              <a:cs typeface="Roboto"/>
              <a:sym typeface="Roboto"/>
            </a:endParaRPr>
          </a:p>
          <a:p>
            <a:pPr indent="0" lvl="0" marL="0" rtl="0" algn="ctr">
              <a:spcBef>
                <a:spcPts val="0"/>
              </a:spcBef>
              <a:spcAft>
                <a:spcPts val="0"/>
              </a:spcAft>
              <a:buNone/>
            </a:pPr>
            <a:r>
              <a:rPr lang="en" sz="1800">
                <a:solidFill>
                  <a:schemeClr val="lt1"/>
                </a:solidFill>
                <a:latin typeface="Roboto"/>
                <a:ea typeface="Roboto"/>
                <a:cs typeface="Roboto"/>
                <a:sym typeface="Roboto"/>
              </a:rPr>
              <a:t>Window size = 5</a:t>
            </a:r>
            <a:endParaRPr sz="1800">
              <a:solidFill>
                <a:schemeClr val="lt1"/>
              </a:solidFill>
              <a:latin typeface="Roboto"/>
              <a:ea typeface="Roboto"/>
              <a:cs typeface="Roboto"/>
              <a:sym typeface="Roboto"/>
            </a:endParaRPr>
          </a:p>
        </p:txBody>
      </p:sp>
      <p:sp>
        <p:nvSpPr>
          <p:cNvPr id="292" name="Google Shape;292;p29"/>
          <p:cNvSpPr txBox="1"/>
          <p:nvPr/>
        </p:nvSpPr>
        <p:spPr>
          <a:xfrm>
            <a:off x="698125" y="4234350"/>
            <a:ext cx="3338400" cy="61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a:ea typeface="Roboto"/>
                <a:cs typeface="Roboto"/>
                <a:sym typeface="Roboto"/>
              </a:rPr>
              <a:t>Accuracy : 73.03</a:t>
            </a:r>
            <a:endParaRPr sz="1800">
              <a:solidFill>
                <a:schemeClr val="lt1"/>
              </a:solidFill>
              <a:latin typeface="Roboto"/>
              <a:ea typeface="Roboto"/>
              <a:cs typeface="Roboto"/>
              <a:sym typeface="Roboto"/>
            </a:endParaRPr>
          </a:p>
          <a:p>
            <a:pPr indent="0" lvl="0" marL="0" rtl="0" algn="ctr">
              <a:spcBef>
                <a:spcPts val="0"/>
              </a:spcBef>
              <a:spcAft>
                <a:spcPts val="0"/>
              </a:spcAft>
              <a:buNone/>
            </a:pPr>
            <a:r>
              <a:rPr lang="en" sz="1800">
                <a:solidFill>
                  <a:schemeClr val="lt1"/>
                </a:solidFill>
                <a:latin typeface="Roboto"/>
                <a:ea typeface="Roboto"/>
                <a:cs typeface="Roboto"/>
                <a:sym typeface="Roboto"/>
              </a:rPr>
              <a:t>Test RMSE: 0.13</a:t>
            </a:r>
            <a:endParaRPr sz="1800">
              <a:solidFill>
                <a:schemeClr val="lt1"/>
              </a:solidFill>
              <a:latin typeface="Roboto"/>
              <a:ea typeface="Roboto"/>
              <a:cs typeface="Roboto"/>
              <a:sym typeface="Roboto"/>
            </a:endParaRPr>
          </a:p>
        </p:txBody>
      </p:sp>
      <p:sp>
        <p:nvSpPr>
          <p:cNvPr id="293" name="Google Shape;293;p29"/>
          <p:cNvSpPr txBox="1"/>
          <p:nvPr/>
        </p:nvSpPr>
        <p:spPr>
          <a:xfrm>
            <a:off x="5287775" y="4190850"/>
            <a:ext cx="3218700" cy="61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a:ea typeface="Roboto"/>
                <a:cs typeface="Roboto"/>
                <a:sym typeface="Roboto"/>
              </a:rPr>
              <a:t>Accuracy : 91.8</a:t>
            </a:r>
            <a:endParaRPr sz="1800">
              <a:solidFill>
                <a:schemeClr val="lt1"/>
              </a:solidFill>
              <a:latin typeface="Roboto"/>
              <a:ea typeface="Roboto"/>
              <a:cs typeface="Roboto"/>
              <a:sym typeface="Roboto"/>
            </a:endParaRPr>
          </a:p>
          <a:p>
            <a:pPr indent="0" lvl="0" marL="0" rtl="0" algn="ctr">
              <a:spcBef>
                <a:spcPts val="0"/>
              </a:spcBef>
              <a:spcAft>
                <a:spcPts val="0"/>
              </a:spcAft>
              <a:buNone/>
            </a:pPr>
            <a:r>
              <a:rPr lang="en" sz="1800">
                <a:solidFill>
                  <a:schemeClr val="lt1"/>
                </a:solidFill>
                <a:latin typeface="Roboto"/>
                <a:ea typeface="Roboto"/>
                <a:cs typeface="Roboto"/>
                <a:sym typeface="Roboto"/>
              </a:rPr>
              <a:t>Test RMSE: 0.07</a:t>
            </a:r>
            <a:endParaRPr sz="1800">
              <a:solidFill>
                <a:schemeClr val="lt1"/>
              </a:solidFill>
              <a:latin typeface="Roboto"/>
              <a:ea typeface="Roboto"/>
              <a:cs typeface="Roboto"/>
              <a:sym typeface="Roboto"/>
            </a:endParaRPr>
          </a:p>
        </p:txBody>
      </p:sp>
      <p:pic>
        <p:nvPicPr>
          <p:cNvPr id="294" name="Google Shape;294;p29"/>
          <p:cNvPicPr preferRelativeResize="0"/>
          <p:nvPr/>
        </p:nvPicPr>
        <p:blipFill>
          <a:blip r:embed="rId3">
            <a:alphaModFix/>
          </a:blip>
          <a:stretch>
            <a:fillRect/>
          </a:stretch>
        </p:blipFill>
        <p:spPr>
          <a:xfrm>
            <a:off x="165300" y="841375"/>
            <a:ext cx="4338799" cy="3284450"/>
          </a:xfrm>
          <a:prstGeom prst="rect">
            <a:avLst/>
          </a:prstGeom>
          <a:noFill/>
          <a:ln>
            <a:noFill/>
          </a:ln>
        </p:spPr>
      </p:pic>
      <p:pic>
        <p:nvPicPr>
          <p:cNvPr id="295" name="Google Shape;295;p29"/>
          <p:cNvPicPr preferRelativeResize="0"/>
          <p:nvPr/>
        </p:nvPicPr>
        <p:blipFill>
          <a:blip r:embed="rId4">
            <a:alphaModFix/>
          </a:blip>
          <a:stretch>
            <a:fillRect/>
          </a:stretch>
        </p:blipFill>
        <p:spPr>
          <a:xfrm>
            <a:off x="4678075" y="906400"/>
            <a:ext cx="4012599" cy="32194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0"/>
          <p:cNvSpPr txBox="1"/>
          <p:nvPr/>
        </p:nvSpPr>
        <p:spPr>
          <a:xfrm>
            <a:off x="458900" y="1331000"/>
            <a:ext cx="84492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1. Model Sensitivity to Window Size</a:t>
            </a:r>
            <a:r>
              <a:rPr lang="en"/>
              <a:t>: The LSTM model shows relatively high robustness to an increase in window size (from 5 to 14 days), with only a modest decrease in accuracy from 97% to 92%. This suggests that LSTM can capture the dependencies over longer sequences better than the RNN. Where as, the RNN's accuracy drops significantly from 95% to 73% when increasing the window size, indicating it struggles with longer dependency contexts.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2. LSTM's Superiority in Capturing Long-Term Dependencies</a:t>
            </a:r>
            <a:r>
              <a:rPr lang="en"/>
              <a:t>: LSTM's design allows it to remember information for longer periods, which is likely why it outperforms RNN with the larger window size. This capability is crucial for time series forecasting where past information is often strongly indicative of future trends.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3. Implications for Model Selection and Tuning</a:t>
            </a:r>
            <a:r>
              <a:rPr lang="en"/>
              <a:t>: The observations suggest that while LSTMs are generally more resource-intensive, they are more suitable for tasks requiring the modeling of longer sequences in financial time series. Meanwhile, RNNs might be preferable for quicker, less computationally expensive tasks with shorter sequence dependencies or where training data is limited.</a:t>
            </a:r>
            <a:endParaRPr/>
          </a:p>
          <a:p>
            <a:pPr indent="0" lvl="0" marL="0" rtl="0" algn="l">
              <a:spcBef>
                <a:spcPts val="0"/>
              </a:spcBef>
              <a:spcAft>
                <a:spcPts val="0"/>
              </a:spcAft>
              <a:buNone/>
            </a:pPr>
            <a:r>
              <a:t/>
            </a:r>
            <a:endParaRPr/>
          </a:p>
        </p:txBody>
      </p:sp>
      <p:sp>
        <p:nvSpPr>
          <p:cNvPr id="301" name="Google Shape;301;p30"/>
          <p:cNvSpPr txBox="1"/>
          <p:nvPr/>
        </p:nvSpPr>
        <p:spPr>
          <a:xfrm>
            <a:off x="382775" y="384950"/>
            <a:ext cx="8384100" cy="4893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OBSERVATIONS</a:t>
            </a:r>
            <a:endParaRPr b="1" sz="1800">
              <a:solidFill>
                <a:schemeClr val="lt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1"/>
          <p:cNvSpPr txBox="1"/>
          <p:nvPr/>
        </p:nvSpPr>
        <p:spPr>
          <a:xfrm>
            <a:off x="1328825" y="1733350"/>
            <a:ext cx="5698200" cy="132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600">
                <a:solidFill>
                  <a:schemeClr val="dk1"/>
                </a:solidFill>
                <a:latin typeface="Roboto"/>
                <a:ea typeface="Roboto"/>
                <a:cs typeface="Roboto"/>
                <a:sym typeface="Roboto"/>
              </a:rPr>
              <a:t>THANK</a:t>
            </a:r>
            <a:r>
              <a:rPr lang="en" sz="4600">
                <a:solidFill>
                  <a:schemeClr val="dk1"/>
                </a:solidFill>
                <a:latin typeface="Roboto"/>
                <a:ea typeface="Roboto"/>
                <a:cs typeface="Roboto"/>
                <a:sym typeface="Roboto"/>
              </a:rPr>
              <a:t> </a:t>
            </a:r>
            <a:r>
              <a:rPr lang="en" sz="4600">
                <a:solidFill>
                  <a:schemeClr val="dk2"/>
                </a:solidFill>
                <a:latin typeface="Roboto"/>
                <a:ea typeface="Roboto"/>
                <a:cs typeface="Roboto"/>
                <a:sym typeface="Roboto"/>
              </a:rPr>
              <a:t> </a:t>
            </a:r>
            <a:r>
              <a:rPr lang="en" sz="4600">
                <a:solidFill>
                  <a:schemeClr val="lt1"/>
                </a:solidFill>
                <a:latin typeface="Roboto"/>
                <a:ea typeface="Roboto"/>
                <a:cs typeface="Roboto"/>
                <a:sym typeface="Roboto"/>
              </a:rPr>
              <a:t>YOU</a:t>
            </a:r>
            <a:endParaRPr sz="5200">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What is RNN?</a:t>
            </a:r>
            <a:endParaRPr b="1"/>
          </a:p>
        </p:txBody>
      </p:sp>
      <p:sp>
        <p:nvSpPr>
          <p:cNvPr id="123" name="Google Shape;123;p14"/>
          <p:cNvSpPr txBox="1"/>
          <p:nvPr/>
        </p:nvSpPr>
        <p:spPr>
          <a:xfrm>
            <a:off x="396250" y="1160900"/>
            <a:ext cx="3879300" cy="6972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Roboto"/>
                <a:ea typeface="Roboto"/>
                <a:cs typeface="Roboto"/>
                <a:sym typeface="Roboto"/>
              </a:rPr>
              <a:t>Let’s take an example of stock </a:t>
            </a:r>
            <a:endParaRPr b="1" sz="1800">
              <a:solidFill>
                <a:schemeClr val="lt1"/>
              </a:solidFill>
              <a:latin typeface="Roboto"/>
              <a:ea typeface="Roboto"/>
              <a:cs typeface="Roboto"/>
              <a:sym typeface="Roboto"/>
            </a:endParaRPr>
          </a:p>
          <a:p>
            <a:pPr indent="0" lvl="0" marL="0" rtl="0" algn="ctr">
              <a:spcBef>
                <a:spcPts val="0"/>
              </a:spcBef>
              <a:spcAft>
                <a:spcPts val="0"/>
              </a:spcAft>
              <a:buNone/>
            </a:pPr>
            <a:r>
              <a:rPr b="1" lang="en" sz="1800">
                <a:solidFill>
                  <a:schemeClr val="lt1"/>
                </a:solidFill>
                <a:latin typeface="Roboto"/>
                <a:ea typeface="Roboto"/>
                <a:cs typeface="Roboto"/>
                <a:sym typeface="Roboto"/>
              </a:rPr>
              <a:t>market prediction </a:t>
            </a:r>
            <a:endParaRPr b="1" sz="1800">
              <a:solidFill>
                <a:schemeClr val="lt1"/>
              </a:solidFill>
              <a:latin typeface="Roboto"/>
              <a:ea typeface="Roboto"/>
              <a:cs typeface="Roboto"/>
              <a:sym typeface="Roboto"/>
            </a:endParaRPr>
          </a:p>
        </p:txBody>
      </p:sp>
      <p:pic>
        <p:nvPicPr>
          <p:cNvPr id="124" name="Google Shape;124;p14"/>
          <p:cNvPicPr preferRelativeResize="0"/>
          <p:nvPr/>
        </p:nvPicPr>
        <p:blipFill rotWithShape="1">
          <a:blip r:embed="rId3">
            <a:alphaModFix/>
          </a:blip>
          <a:srcRect b="0" l="1835" r="4985" t="9991"/>
          <a:stretch/>
        </p:blipFill>
        <p:spPr>
          <a:xfrm>
            <a:off x="396300" y="2001175"/>
            <a:ext cx="3879449" cy="2849050"/>
          </a:xfrm>
          <a:prstGeom prst="rect">
            <a:avLst/>
          </a:prstGeom>
          <a:noFill/>
          <a:ln>
            <a:noFill/>
          </a:ln>
        </p:spPr>
      </p:pic>
      <p:pic>
        <p:nvPicPr>
          <p:cNvPr id="125" name="Google Shape;125;p14"/>
          <p:cNvPicPr preferRelativeResize="0"/>
          <p:nvPr/>
        </p:nvPicPr>
        <p:blipFill>
          <a:blip r:embed="rId4">
            <a:alphaModFix/>
          </a:blip>
          <a:stretch>
            <a:fillRect/>
          </a:stretch>
        </p:blipFill>
        <p:spPr>
          <a:xfrm>
            <a:off x="4514975" y="1994325"/>
            <a:ext cx="4404049" cy="2849050"/>
          </a:xfrm>
          <a:prstGeom prst="rect">
            <a:avLst/>
          </a:prstGeom>
          <a:noFill/>
          <a:ln>
            <a:noFill/>
          </a:ln>
        </p:spPr>
      </p:pic>
      <p:sp>
        <p:nvSpPr>
          <p:cNvPr id="126" name="Google Shape;126;p14"/>
          <p:cNvSpPr txBox="1"/>
          <p:nvPr/>
        </p:nvSpPr>
        <p:spPr>
          <a:xfrm>
            <a:off x="4514975" y="1162550"/>
            <a:ext cx="4325700" cy="6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Roboto"/>
                <a:ea typeface="Roboto"/>
                <a:cs typeface="Roboto"/>
                <a:sym typeface="Roboto"/>
              </a:rPr>
              <a:t> Basic Structure of </a:t>
            </a:r>
            <a:r>
              <a:rPr b="1" lang="en" sz="2000">
                <a:solidFill>
                  <a:schemeClr val="lt1"/>
                </a:solidFill>
                <a:latin typeface="Roboto"/>
                <a:ea typeface="Roboto"/>
                <a:cs typeface="Roboto"/>
                <a:sym typeface="Roboto"/>
              </a:rPr>
              <a:t>RNN</a:t>
            </a:r>
            <a:endParaRPr b="1" sz="2000">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5"/>
          <p:cNvSpPr txBox="1"/>
          <p:nvPr>
            <p:ph type="title"/>
          </p:nvPr>
        </p:nvSpPr>
        <p:spPr>
          <a:xfrm>
            <a:off x="4003875" y="410000"/>
            <a:ext cx="4828200" cy="6078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Working of </a:t>
            </a:r>
            <a:r>
              <a:rPr b="1" lang="en">
                <a:solidFill>
                  <a:schemeClr val="lt1"/>
                </a:solidFill>
              </a:rPr>
              <a:t>RNN</a:t>
            </a:r>
            <a:endParaRPr b="1">
              <a:solidFill>
                <a:schemeClr val="lt1"/>
              </a:solidFill>
            </a:endParaRPr>
          </a:p>
        </p:txBody>
      </p:sp>
      <p:sp>
        <p:nvSpPr>
          <p:cNvPr id="132" name="Google Shape;132;p15"/>
          <p:cNvSpPr txBox="1"/>
          <p:nvPr/>
        </p:nvSpPr>
        <p:spPr>
          <a:xfrm>
            <a:off x="752500" y="1160888"/>
            <a:ext cx="3294900" cy="6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solidFill>
                <a:schemeClr val="dk2"/>
              </a:solidFill>
              <a:latin typeface="Roboto"/>
              <a:ea typeface="Roboto"/>
              <a:cs typeface="Roboto"/>
              <a:sym typeface="Roboto"/>
            </a:endParaRPr>
          </a:p>
        </p:txBody>
      </p:sp>
      <p:pic>
        <p:nvPicPr>
          <p:cNvPr id="133" name="Google Shape;133;p15"/>
          <p:cNvPicPr preferRelativeResize="0"/>
          <p:nvPr/>
        </p:nvPicPr>
        <p:blipFill>
          <a:blip r:embed="rId3">
            <a:alphaModFix/>
          </a:blip>
          <a:stretch>
            <a:fillRect/>
          </a:stretch>
        </p:blipFill>
        <p:spPr>
          <a:xfrm>
            <a:off x="3470975" y="1382250"/>
            <a:ext cx="5458924" cy="3605700"/>
          </a:xfrm>
          <a:prstGeom prst="rect">
            <a:avLst/>
          </a:prstGeom>
          <a:noFill/>
          <a:ln>
            <a:noFill/>
          </a:ln>
        </p:spPr>
      </p:pic>
      <p:pic>
        <p:nvPicPr>
          <p:cNvPr id="134" name="Google Shape;134;p15"/>
          <p:cNvPicPr preferRelativeResize="0"/>
          <p:nvPr/>
        </p:nvPicPr>
        <p:blipFill rotWithShape="1">
          <a:blip r:embed="rId4">
            <a:alphaModFix/>
          </a:blip>
          <a:srcRect b="0" l="2731" r="9985" t="11190"/>
          <a:stretch/>
        </p:blipFill>
        <p:spPr>
          <a:xfrm>
            <a:off x="806875" y="225150"/>
            <a:ext cx="2294450" cy="2182525"/>
          </a:xfrm>
          <a:prstGeom prst="rect">
            <a:avLst/>
          </a:prstGeom>
          <a:noFill/>
          <a:ln>
            <a:noFill/>
          </a:ln>
        </p:spPr>
      </p:pic>
      <p:cxnSp>
        <p:nvCxnSpPr>
          <p:cNvPr id="135" name="Google Shape;135;p15"/>
          <p:cNvCxnSpPr/>
          <p:nvPr/>
        </p:nvCxnSpPr>
        <p:spPr>
          <a:xfrm>
            <a:off x="1894275" y="1722475"/>
            <a:ext cx="2000700" cy="2577300"/>
          </a:xfrm>
          <a:prstGeom prst="straightConnector1">
            <a:avLst/>
          </a:prstGeom>
          <a:noFill/>
          <a:ln cap="flat" cmpd="sng" w="9525">
            <a:solidFill>
              <a:schemeClr val="dk2"/>
            </a:solidFill>
            <a:prstDash val="solid"/>
            <a:round/>
            <a:headEnd len="med" w="med" type="none"/>
            <a:tailEnd len="med" w="med" type="none"/>
          </a:ln>
        </p:spPr>
      </p:cxnSp>
      <p:cxnSp>
        <p:nvCxnSpPr>
          <p:cNvPr id="136" name="Google Shape;136;p15"/>
          <p:cNvCxnSpPr/>
          <p:nvPr/>
        </p:nvCxnSpPr>
        <p:spPr>
          <a:xfrm>
            <a:off x="1361450" y="1765975"/>
            <a:ext cx="2533500" cy="641700"/>
          </a:xfrm>
          <a:prstGeom prst="straightConnector1">
            <a:avLst/>
          </a:prstGeom>
          <a:noFill/>
          <a:ln cap="flat" cmpd="sng" w="9525">
            <a:solidFill>
              <a:schemeClr val="dk2"/>
            </a:solidFill>
            <a:prstDash val="solid"/>
            <a:round/>
            <a:headEnd len="med" w="med" type="none"/>
            <a:tailEnd len="med" w="med" type="none"/>
          </a:ln>
        </p:spPr>
      </p:cxnSp>
      <p:cxnSp>
        <p:nvCxnSpPr>
          <p:cNvPr id="137" name="Google Shape;137;p15"/>
          <p:cNvCxnSpPr/>
          <p:nvPr/>
        </p:nvCxnSpPr>
        <p:spPr>
          <a:xfrm flipH="1" rot="10800000">
            <a:off x="2568500" y="1385350"/>
            <a:ext cx="5774100" cy="261000"/>
          </a:xfrm>
          <a:prstGeom prst="straightConnector1">
            <a:avLst/>
          </a:prstGeom>
          <a:noFill/>
          <a:ln cap="flat" cmpd="sng" w="9525">
            <a:solidFill>
              <a:schemeClr val="dk2"/>
            </a:solidFill>
            <a:prstDash val="solid"/>
            <a:round/>
            <a:headEnd len="med" w="med" type="none"/>
            <a:tailEnd len="med" w="med" type="none"/>
          </a:ln>
        </p:spPr>
      </p:cxnSp>
      <p:sp>
        <p:nvSpPr>
          <p:cNvPr id="138" name="Google Shape;138;p15"/>
          <p:cNvSpPr txBox="1"/>
          <p:nvPr/>
        </p:nvSpPr>
        <p:spPr>
          <a:xfrm>
            <a:off x="56550" y="3049125"/>
            <a:ext cx="3632100" cy="21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Roboto"/>
                <a:ea typeface="Roboto"/>
                <a:cs typeface="Roboto"/>
                <a:sym typeface="Roboto"/>
              </a:rPr>
              <a:t>EQUATIONS:</a:t>
            </a:r>
            <a:endParaRPr b="1" sz="1600">
              <a:solidFill>
                <a:schemeClr val="dk1"/>
              </a:solidFill>
              <a:latin typeface="Roboto"/>
              <a:ea typeface="Roboto"/>
              <a:cs typeface="Roboto"/>
              <a:sym typeface="Roboto"/>
            </a:endParaRPr>
          </a:p>
          <a:p>
            <a:pPr indent="0" lvl="0" marL="0" rtl="0" algn="l">
              <a:spcBef>
                <a:spcPts val="0"/>
              </a:spcBef>
              <a:spcAft>
                <a:spcPts val="0"/>
              </a:spcAft>
              <a:buNone/>
            </a:pPr>
            <a:r>
              <a:t/>
            </a:r>
            <a:endParaRPr b="1" sz="1600">
              <a:solidFill>
                <a:schemeClr val="dk1"/>
              </a:solidFill>
              <a:latin typeface="Roboto"/>
              <a:ea typeface="Roboto"/>
              <a:cs typeface="Roboto"/>
              <a:sym typeface="Roboto"/>
            </a:endParaRPr>
          </a:p>
          <a:p>
            <a:pPr indent="0" lvl="0" marL="0" rtl="0" algn="l">
              <a:spcBef>
                <a:spcPts val="0"/>
              </a:spcBef>
              <a:spcAft>
                <a:spcPts val="0"/>
              </a:spcAft>
              <a:buNone/>
            </a:pPr>
            <a:r>
              <a:rPr b="1" lang="en" sz="1500">
                <a:solidFill>
                  <a:schemeClr val="accent6"/>
                </a:solidFill>
                <a:latin typeface="Roboto"/>
                <a:ea typeface="Roboto"/>
                <a:cs typeface="Roboto"/>
                <a:sym typeface="Roboto"/>
              </a:rPr>
              <a:t>1) </a:t>
            </a:r>
            <a:r>
              <a:rPr b="1" lang="en" sz="1500">
                <a:solidFill>
                  <a:schemeClr val="accent6"/>
                </a:solidFill>
                <a:latin typeface="Roboto"/>
                <a:ea typeface="Roboto"/>
                <a:cs typeface="Roboto"/>
                <a:sym typeface="Roboto"/>
              </a:rPr>
              <a:t>y1= f(0,(Yesterday_val * w1 + b1))</a:t>
            </a:r>
            <a:endParaRPr b="1" sz="1500">
              <a:solidFill>
                <a:schemeClr val="accent6"/>
              </a:solidFill>
              <a:latin typeface="Roboto"/>
              <a:ea typeface="Roboto"/>
              <a:cs typeface="Roboto"/>
              <a:sym typeface="Roboto"/>
            </a:endParaRPr>
          </a:p>
          <a:p>
            <a:pPr indent="0" lvl="0" marL="0" rtl="0" algn="l">
              <a:spcBef>
                <a:spcPts val="0"/>
              </a:spcBef>
              <a:spcAft>
                <a:spcPts val="0"/>
              </a:spcAft>
              <a:buNone/>
            </a:pPr>
            <a:r>
              <a:rPr b="1" lang="en" sz="1500">
                <a:solidFill>
                  <a:schemeClr val="accent6"/>
                </a:solidFill>
                <a:latin typeface="Roboto"/>
                <a:ea typeface="Roboto"/>
                <a:cs typeface="Roboto"/>
                <a:sym typeface="Roboto"/>
              </a:rPr>
              <a:t>2) Feedback_loop = y1* w2+ b1</a:t>
            </a:r>
            <a:endParaRPr b="1" sz="1500">
              <a:solidFill>
                <a:schemeClr val="accent6"/>
              </a:solidFill>
              <a:latin typeface="Roboto"/>
              <a:ea typeface="Roboto"/>
              <a:cs typeface="Roboto"/>
              <a:sym typeface="Roboto"/>
            </a:endParaRPr>
          </a:p>
          <a:p>
            <a:pPr indent="0" lvl="0" marL="0" rtl="0" algn="l">
              <a:spcBef>
                <a:spcPts val="0"/>
              </a:spcBef>
              <a:spcAft>
                <a:spcPts val="0"/>
              </a:spcAft>
              <a:buNone/>
            </a:pPr>
            <a:r>
              <a:rPr b="1" lang="en" sz="1500">
                <a:solidFill>
                  <a:schemeClr val="accent6"/>
                </a:solidFill>
                <a:latin typeface="Roboto"/>
                <a:ea typeface="Roboto"/>
                <a:cs typeface="Roboto"/>
                <a:sym typeface="Roboto"/>
              </a:rPr>
              <a:t>3) y2= f(0,(Todays_val * w1 + b1 * feedback_loop))</a:t>
            </a:r>
            <a:br>
              <a:rPr b="1" lang="en" sz="1500">
                <a:solidFill>
                  <a:schemeClr val="accent6"/>
                </a:solidFill>
                <a:latin typeface="Roboto"/>
                <a:ea typeface="Roboto"/>
                <a:cs typeface="Roboto"/>
                <a:sym typeface="Roboto"/>
              </a:rPr>
            </a:br>
            <a:endParaRPr b="1" sz="1500">
              <a:solidFill>
                <a:schemeClr val="accent6"/>
              </a:solidFill>
              <a:latin typeface="Roboto"/>
              <a:ea typeface="Roboto"/>
              <a:cs typeface="Roboto"/>
              <a:sym typeface="Roboto"/>
            </a:endParaRPr>
          </a:p>
          <a:p>
            <a:pPr indent="0" lvl="0" marL="0" rtl="0" algn="l">
              <a:spcBef>
                <a:spcPts val="0"/>
              </a:spcBef>
              <a:spcAft>
                <a:spcPts val="0"/>
              </a:spcAft>
              <a:buNone/>
            </a:pPr>
            <a:r>
              <a:rPr b="1" lang="en" sz="1500">
                <a:latin typeface="Roboto"/>
                <a:ea typeface="Roboto"/>
                <a:cs typeface="Roboto"/>
                <a:sym typeface="Roboto"/>
              </a:rPr>
              <a:t>Predicted_val= y2* w3 + b2</a:t>
            </a:r>
            <a:endParaRPr b="1" sz="15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6"/>
          <p:cNvSpPr txBox="1"/>
          <p:nvPr>
            <p:ph type="title"/>
          </p:nvPr>
        </p:nvSpPr>
        <p:spPr>
          <a:xfrm>
            <a:off x="387900" y="1796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Challenges of RNN</a:t>
            </a:r>
            <a:endParaRPr b="1"/>
          </a:p>
        </p:txBody>
      </p:sp>
      <p:sp>
        <p:nvSpPr>
          <p:cNvPr id="144" name="Google Shape;144;p16"/>
          <p:cNvSpPr/>
          <p:nvPr/>
        </p:nvSpPr>
        <p:spPr>
          <a:xfrm>
            <a:off x="511700" y="100592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5" name="Google Shape;145;p16"/>
          <p:cNvSpPr txBox="1"/>
          <p:nvPr>
            <p:ph idx="4294967295" type="body"/>
          </p:nvPr>
        </p:nvSpPr>
        <p:spPr>
          <a:xfrm>
            <a:off x="511700" y="1070025"/>
            <a:ext cx="2337000" cy="478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rPr>
              <a:t>Challenge 1 : Harder to train</a:t>
            </a:r>
            <a:endParaRPr>
              <a:solidFill>
                <a:schemeClr val="lt1"/>
              </a:solidFill>
            </a:endParaRPr>
          </a:p>
        </p:txBody>
      </p:sp>
      <p:sp>
        <p:nvSpPr>
          <p:cNvPr id="146" name="Google Shape;146;p16"/>
          <p:cNvSpPr txBox="1"/>
          <p:nvPr>
            <p:ph idx="4294967295" type="body"/>
          </p:nvPr>
        </p:nvSpPr>
        <p:spPr>
          <a:xfrm>
            <a:off x="432350" y="1689850"/>
            <a:ext cx="2471700" cy="30315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b="1" lang="en" sz="1600">
                <a:solidFill>
                  <a:srgbClr val="000000"/>
                </a:solidFill>
              </a:rPr>
              <a:t>The more we unroll, the harder it is to train</a:t>
            </a:r>
            <a:endParaRPr b="1" sz="1600">
              <a:solidFill>
                <a:srgbClr val="000000"/>
              </a:solidFill>
            </a:endParaRPr>
          </a:p>
        </p:txBody>
      </p:sp>
      <p:sp>
        <p:nvSpPr>
          <p:cNvPr id="147" name="Google Shape;147;p16"/>
          <p:cNvSpPr/>
          <p:nvPr/>
        </p:nvSpPr>
        <p:spPr>
          <a:xfrm>
            <a:off x="3084452" y="10053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8" name="Google Shape;148;p16"/>
          <p:cNvSpPr txBox="1"/>
          <p:nvPr>
            <p:ph idx="4294967295" type="body"/>
          </p:nvPr>
        </p:nvSpPr>
        <p:spPr>
          <a:xfrm>
            <a:off x="3336150" y="1070025"/>
            <a:ext cx="2257200" cy="478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rPr>
              <a:t>Challenge 2: Vanishing Gradient</a:t>
            </a:r>
            <a:endParaRPr>
              <a:solidFill>
                <a:schemeClr val="lt1"/>
              </a:solidFill>
            </a:endParaRPr>
          </a:p>
        </p:txBody>
      </p:sp>
      <p:sp>
        <p:nvSpPr>
          <p:cNvPr id="149" name="Google Shape;149;p16"/>
          <p:cNvSpPr/>
          <p:nvPr/>
        </p:nvSpPr>
        <p:spPr>
          <a:xfrm>
            <a:off x="5948502" y="10053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0" name="Google Shape;150;p16"/>
          <p:cNvSpPr txBox="1"/>
          <p:nvPr>
            <p:ph idx="4294967295" type="body"/>
          </p:nvPr>
        </p:nvSpPr>
        <p:spPr>
          <a:xfrm>
            <a:off x="6254225" y="1070025"/>
            <a:ext cx="2257200" cy="478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rPr>
              <a:t>Challenge 3: Exploding Gradient</a:t>
            </a:r>
            <a:endParaRPr>
              <a:solidFill>
                <a:schemeClr val="lt1"/>
              </a:solidFill>
            </a:endParaRPr>
          </a:p>
        </p:txBody>
      </p:sp>
      <p:pic>
        <p:nvPicPr>
          <p:cNvPr id="151" name="Google Shape;151;p16"/>
          <p:cNvPicPr preferRelativeResize="0"/>
          <p:nvPr/>
        </p:nvPicPr>
        <p:blipFill>
          <a:blip r:embed="rId3">
            <a:alphaModFix/>
          </a:blip>
          <a:stretch>
            <a:fillRect/>
          </a:stretch>
        </p:blipFill>
        <p:spPr>
          <a:xfrm>
            <a:off x="551600" y="2527175"/>
            <a:ext cx="2257200" cy="2316200"/>
          </a:xfrm>
          <a:prstGeom prst="rect">
            <a:avLst/>
          </a:prstGeom>
          <a:noFill/>
          <a:ln>
            <a:noFill/>
          </a:ln>
        </p:spPr>
      </p:pic>
      <p:pic>
        <p:nvPicPr>
          <p:cNvPr id="152" name="Google Shape;152;p16"/>
          <p:cNvPicPr preferRelativeResize="0"/>
          <p:nvPr/>
        </p:nvPicPr>
        <p:blipFill>
          <a:blip r:embed="rId4">
            <a:alphaModFix/>
          </a:blip>
          <a:stretch>
            <a:fillRect/>
          </a:stretch>
        </p:blipFill>
        <p:spPr>
          <a:xfrm>
            <a:off x="3155700" y="2124825"/>
            <a:ext cx="5491475" cy="3031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265500" y="113100"/>
            <a:ext cx="4045200" cy="5655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chemeClr val="lt1"/>
                </a:solidFill>
              </a:rPr>
              <a:t>Exploding Gradient</a:t>
            </a:r>
            <a:endParaRPr b="1" sz="3400">
              <a:solidFill>
                <a:schemeClr val="lt1"/>
              </a:solidFill>
            </a:endParaRPr>
          </a:p>
        </p:txBody>
      </p:sp>
      <p:pic>
        <p:nvPicPr>
          <p:cNvPr id="158" name="Google Shape;158;p17"/>
          <p:cNvPicPr preferRelativeResize="0"/>
          <p:nvPr/>
        </p:nvPicPr>
        <p:blipFill>
          <a:blip r:embed="rId3">
            <a:alphaModFix/>
          </a:blip>
          <a:stretch>
            <a:fillRect/>
          </a:stretch>
        </p:blipFill>
        <p:spPr>
          <a:xfrm>
            <a:off x="404675" y="767700"/>
            <a:ext cx="3766850" cy="4119175"/>
          </a:xfrm>
          <a:prstGeom prst="rect">
            <a:avLst/>
          </a:prstGeom>
          <a:noFill/>
          <a:ln>
            <a:noFill/>
          </a:ln>
        </p:spPr>
      </p:pic>
      <p:pic>
        <p:nvPicPr>
          <p:cNvPr id="159" name="Google Shape;159;p17"/>
          <p:cNvPicPr preferRelativeResize="0"/>
          <p:nvPr/>
        </p:nvPicPr>
        <p:blipFill rotWithShape="1">
          <a:blip r:embed="rId4">
            <a:alphaModFix/>
          </a:blip>
          <a:srcRect b="9999" l="6169" r="5319" t="0"/>
          <a:stretch/>
        </p:blipFill>
        <p:spPr>
          <a:xfrm>
            <a:off x="5021600" y="2788137"/>
            <a:ext cx="3425375" cy="1989975"/>
          </a:xfrm>
          <a:prstGeom prst="rect">
            <a:avLst/>
          </a:prstGeom>
          <a:noFill/>
          <a:ln>
            <a:noFill/>
          </a:ln>
        </p:spPr>
      </p:pic>
      <p:sp>
        <p:nvSpPr>
          <p:cNvPr id="160" name="Google Shape;160;p17"/>
          <p:cNvSpPr txBox="1"/>
          <p:nvPr/>
        </p:nvSpPr>
        <p:spPr>
          <a:xfrm>
            <a:off x="4706300" y="113100"/>
            <a:ext cx="3766800" cy="215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lt1"/>
                </a:solidFill>
                <a:latin typeface="Roboto"/>
                <a:ea typeface="Roboto"/>
                <a:cs typeface="Roboto"/>
                <a:sym typeface="Roboto"/>
              </a:rPr>
              <a:t>Lets say,</a:t>
            </a:r>
            <a:br>
              <a:rPr b="1" lang="en" sz="1300">
                <a:solidFill>
                  <a:schemeClr val="lt1"/>
                </a:solidFill>
                <a:latin typeface="Roboto"/>
                <a:ea typeface="Roboto"/>
                <a:cs typeface="Roboto"/>
                <a:sym typeface="Roboto"/>
              </a:rPr>
            </a:br>
            <a:r>
              <a:rPr b="1" lang="en" sz="1300">
                <a:solidFill>
                  <a:schemeClr val="lt1"/>
                </a:solidFill>
                <a:latin typeface="Roboto"/>
                <a:ea typeface="Roboto"/>
                <a:cs typeface="Roboto"/>
                <a:sym typeface="Roboto"/>
              </a:rPr>
              <a:t>w2 = 2 &amp; we have 50 input past value.</a:t>
            </a:r>
            <a:endParaRPr b="1" sz="1300">
              <a:solidFill>
                <a:schemeClr val="lt1"/>
              </a:solidFill>
              <a:latin typeface="Roboto"/>
              <a:ea typeface="Roboto"/>
              <a:cs typeface="Roboto"/>
              <a:sym typeface="Roboto"/>
            </a:endParaRPr>
          </a:p>
          <a:p>
            <a:pPr indent="0" lvl="0" marL="0" rtl="0" algn="l">
              <a:lnSpc>
                <a:spcPct val="115000"/>
              </a:lnSpc>
              <a:spcBef>
                <a:spcPts val="1600"/>
              </a:spcBef>
              <a:spcAft>
                <a:spcPts val="0"/>
              </a:spcAft>
              <a:buNone/>
            </a:pPr>
            <a:r>
              <a:rPr b="1" lang="en" sz="1300">
                <a:solidFill>
                  <a:schemeClr val="lt1"/>
                </a:solidFill>
                <a:latin typeface="Roboto"/>
                <a:ea typeface="Roboto"/>
                <a:cs typeface="Roboto"/>
                <a:sym typeface="Roboto"/>
              </a:rPr>
              <a:t>Therefore,</a:t>
            </a:r>
            <a:br>
              <a:rPr b="1" lang="en" sz="1300">
                <a:solidFill>
                  <a:schemeClr val="lt1"/>
                </a:solidFill>
                <a:latin typeface="Roboto"/>
                <a:ea typeface="Roboto"/>
                <a:cs typeface="Roboto"/>
                <a:sym typeface="Roboto"/>
              </a:rPr>
            </a:br>
            <a:r>
              <a:rPr b="1" lang="en" sz="1300">
                <a:solidFill>
                  <a:schemeClr val="lt1"/>
                </a:solidFill>
                <a:latin typeface="Roboto"/>
                <a:ea typeface="Roboto"/>
                <a:cs typeface="Roboto"/>
                <a:sym typeface="Roboto"/>
              </a:rPr>
              <a:t>Input1 * (2 ^ No of time unroll)</a:t>
            </a:r>
            <a:endParaRPr b="1" sz="1300">
              <a:solidFill>
                <a:schemeClr val="lt1"/>
              </a:solidFill>
              <a:latin typeface="Roboto"/>
              <a:ea typeface="Roboto"/>
              <a:cs typeface="Roboto"/>
              <a:sym typeface="Roboto"/>
            </a:endParaRPr>
          </a:p>
          <a:p>
            <a:pPr indent="0" lvl="0" marL="0" rtl="0" algn="l">
              <a:lnSpc>
                <a:spcPct val="115000"/>
              </a:lnSpc>
              <a:spcBef>
                <a:spcPts val="1600"/>
              </a:spcBef>
              <a:spcAft>
                <a:spcPts val="0"/>
              </a:spcAft>
              <a:buNone/>
            </a:pPr>
            <a:r>
              <a:rPr b="1" lang="en" sz="1300">
                <a:solidFill>
                  <a:schemeClr val="lt1"/>
                </a:solidFill>
                <a:latin typeface="Roboto"/>
                <a:ea typeface="Roboto"/>
                <a:cs typeface="Roboto"/>
                <a:sym typeface="Roboto"/>
              </a:rPr>
              <a:t>Input1 * (2^50) </a:t>
            </a:r>
            <a:br>
              <a:rPr b="1" lang="en" sz="1300">
                <a:solidFill>
                  <a:schemeClr val="lt1"/>
                </a:solidFill>
                <a:latin typeface="Roboto"/>
                <a:ea typeface="Roboto"/>
                <a:cs typeface="Roboto"/>
                <a:sym typeface="Roboto"/>
              </a:rPr>
            </a:br>
            <a:r>
              <a:rPr b="1" lang="en" sz="1300">
                <a:solidFill>
                  <a:schemeClr val="lt1"/>
                </a:solidFill>
                <a:latin typeface="Roboto"/>
                <a:ea typeface="Roboto"/>
                <a:cs typeface="Roboto"/>
                <a:sym typeface="Roboto"/>
              </a:rPr>
              <a:t>i.e </a:t>
            </a:r>
            <a:br>
              <a:rPr b="1" lang="en" sz="1300">
                <a:solidFill>
                  <a:schemeClr val="lt1"/>
                </a:solidFill>
                <a:latin typeface="Roboto"/>
                <a:ea typeface="Roboto"/>
                <a:cs typeface="Roboto"/>
                <a:sym typeface="Roboto"/>
              </a:rPr>
            </a:br>
            <a:r>
              <a:rPr b="1" lang="en" sz="1300">
                <a:solidFill>
                  <a:schemeClr val="lt1"/>
                </a:solidFill>
                <a:latin typeface="Roboto"/>
                <a:ea typeface="Roboto"/>
                <a:cs typeface="Roboto"/>
                <a:sym typeface="Roboto"/>
              </a:rPr>
              <a:t>Input1 * A huge Number</a:t>
            </a:r>
            <a:endParaRPr b="1" sz="1300">
              <a:solidFill>
                <a:schemeClr val="lt1"/>
              </a:solidFill>
              <a:latin typeface="Roboto"/>
              <a:ea typeface="Roboto"/>
              <a:cs typeface="Roboto"/>
              <a:sym typeface="Roboto"/>
            </a:endParaRPr>
          </a:p>
          <a:p>
            <a:pPr indent="0" lvl="0" marL="0" rtl="0" algn="l">
              <a:spcBef>
                <a:spcPts val="1600"/>
              </a:spcBef>
              <a:spcAft>
                <a:spcPts val="0"/>
              </a:spcAft>
              <a:buNone/>
            </a:pPr>
            <a:r>
              <a:t/>
            </a:r>
            <a:endParaRPr b="1" sz="2300">
              <a:solidFill>
                <a:schemeClr val="dk2"/>
              </a:solidFill>
              <a:latin typeface="Roboto"/>
              <a:ea typeface="Roboto"/>
              <a:cs typeface="Roboto"/>
              <a:sym typeface="Roboto"/>
            </a:endParaRPr>
          </a:p>
        </p:txBody>
      </p:sp>
      <p:pic>
        <p:nvPicPr>
          <p:cNvPr id="161" name="Google Shape;161;p17"/>
          <p:cNvPicPr preferRelativeResize="0"/>
          <p:nvPr/>
        </p:nvPicPr>
        <p:blipFill rotWithShape="1">
          <a:blip r:embed="rId5">
            <a:alphaModFix/>
          </a:blip>
          <a:srcRect b="0" l="0" r="7450" t="0"/>
          <a:stretch/>
        </p:blipFill>
        <p:spPr>
          <a:xfrm>
            <a:off x="6711550" y="1389600"/>
            <a:ext cx="2316225" cy="1311525"/>
          </a:xfrm>
          <a:prstGeom prst="rect">
            <a:avLst/>
          </a:prstGeom>
          <a:noFill/>
          <a:ln>
            <a:noFill/>
          </a:ln>
        </p:spPr>
      </p:pic>
      <p:sp>
        <p:nvSpPr>
          <p:cNvPr id="162" name="Google Shape;162;p17"/>
          <p:cNvSpPr txBox="1"/>
          <p:nvPr/>
        </p:nvSpPr>
        <p:spPr>
          <a:xfrm rot="-5400000">
            <a:off x="3934250" y="3690725"/>
            <a:ext cx="17724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a:ea typeface="Roboto"/>
                <a:cs typeface="Roboto"/>
                <a:sym typeface="Roboto"/>
              </a:rPr>
              <a:t>Loss function</a:t>
            </a:r>
            <a:endParaRPr sz="1800">
              <a:solidFill>
                <a:schemeClr val="lt1"/>
              </a:solidFill>
              <a:latin typeface="Roboto"/>
              <a:ea typeface="Roboto"/>
              <a:cs typeface="Roboto"/>
              <a:sym typeface="Roboto"/>
            </a:endParaRPr>
          </a:p>
        </p:txBody>
      </p:sp>
      <p:sp>
        <p:nvSpPr>
          <p:cNvPr id="163" name="Google Shape;163;p17"/>
          <p:cNvSpPr txBox="1"/>
          <p:nvPr/>
        </p:nvSpPr>
        <p:spPr>
          <a:xfrm>
            <a:off x="5678500" y="4778100"/>
            <a:ext cx="2392200" cy="2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a:ea typeface="Roboto"/>
                <a:cs typeface="Roboto"/>
                <a:sym typeface="Roboto"/>
              </a:rPr>
              <a:t>Parameter value</a:t>
            </a:r>
            <a:endParaRPr sz="18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265500" y="113100"/>
            <a:ext cx="4045200" cy="5655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chemeClr val="lt1"/>
                </a:solidFill>
              </a:rPr>
              <a:t>Vanishing </a:t>
            </a:r>
            <a:r>
              <a:rPr b="1" lang="en" sz="3400">
                <a:solidFill>
                  <a:schemeClr val="lt1"/>
                </a:solidFill>
              </a:rPr>
              <a:t>Gradient</a:t>
            </a:r>
            <a:endParaRPr b="1" sz="3400">
              <a:solidFill>
                <a:schemeClr val="lt1"/>
              </a:solidFill>
            </a:endParaRPr>
          </a:p>
        </p:txBody>
      </p:sp>
      <p:sp>
        <p:nvSpPr>
          <p:cNvPr id="169" name="Google Shape;169;p18"/>
          <p:cNvSpPr txBox="1"/>
          <p:nvPr/>
        </p:nvSpPr>
        <p:spPr>
          <a:xfrm>
            <a:off x="4706300" y="113100"/>
            <a:ext cx="3766800" cy="215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lt1"/>
                </a:solidFill>
                <a:latin typeface="Roboto"/>
                <a:ea typeface="Roboto"/>
                <a:cs typeface="Roboto"/>
                <a:sym typeface="Roboto"/>
              </a:rPr>
              <a:t>Lets say,</a:t>
            </a:r>
            <a:br>
              <a:rPr b="1" lang="en" sz="1300">
                <a:solidFill>
                  <a:schemeClr val="lt1"/>
                </a:solidFill>
                <a:latin typeface="Roboto"/>
                <a:ea typeface="Roboto"/>
                <a:cs typeface="Roboto"/>
                <a:sym typeface="Roboto"/>
              </a:rPr>
            </a:br>
            <a:r>
              <a:rPr b="1" lang="en" sz="1300">
                <a:solidFill>
                  <a:schemeClr val="lt1"/>
                </a:solidFill>
                <a:latin typeface="Roboto"/>
                <a:ea typeface="Roboto"/>
                <a:cs typeface="Roboto"/>
                <a:sym typeface="Roboto"/>
              </a:rPr>
              <a:t>w2 = 0.5 &amp; we have 50 input past value.</a:t>
            </a:r>
            <a:endParaRPr b="1" sz="1300">
              <a:solidFill>
                <a:schemeClr val="lt1"/>
              </a:solidFill>
              <a:latin typeface="Roboto"/>
              <a:ea typeface="Roboto"/>
              <a:cs typeface="Roboto"/>
              <a:sym typeface="Roboto"/>
            </a:endParaRPr>
          </a:p>
          <a:p>
            <a:pPr indent="0" lvl="0" marL="0" rtl="0" algn="l">
              <a:lnSpc>
                <a:spcPct val="115000"/>
              </a:lnSpc>
              <a:spcBef>
                <a:spcPts val="1600"/>
              </a:spcBef>
              <a:spcAft>
                <a:spcPts val="0"/>
              </a:spcAft>
              <a:buNone/>
            </a:pPr>
            <a:r>
              <a:rPr b="1" lang="en" sz="1300">
                <a:solidFill>
                  <a:schemeClr val="lt1"/>
                </a:solidFill>
                <a:latin typeface="Roboto"/>
                <a:ea typeface="Roboto"/>
                <a:cs typeface="Roboto"/>
                <a:sym typeface="Roboto"/>
              </a:rPr>
              <a:t>Therefore,</a:t>
            </a:r>
            <a:br>
              <a:rPr b="1" lang="en" sz="1300">
                <a:solidFill>
                  <a:schemeClr val="lt1"/>
                </a:solidFill>
                <a:latin typeface="Roboto"/>
                <a:ea typeface="Roboto"/>
                <a:cs typeface="Roboto"/>
                <a:sym typeface="Roboto"/>
              </a:rPr>
            </a:br>
            <a:r>
              <a:rPr b="1" lang="en" sz="1300">
                <a:solidFill>
                  <a:schemeClr val="lt1"/>
                </a:solidFill>
                <a:latin typeface="Roboto"/>
                <a:ea typeface="Roboto"/>
                <a:cs typeface="Roboto"/>
                <a:sym typeface="Roboto"/>
              </a:rPr>
              <a:t>Input1 * (0.5 ^ No of time unroll)</a:t>
            </a:r>
            <a:endParaRPr b="1" sz="1300">
              <a:solidFill>
                <a:schemeClr val="lt1"/>
              </a:solidFill>
              <a:latin typeface="Roboto"/>
              <a:ea typeface="Roboto"/>
              <a:cs typeface="Roboto"/>
              <a:sym typeface="Roboto"/>
            </a:endParaRPr>
          </a:p>
          <a:p>
            <a:pPr indent="0" lvl="0" marL="0" rtl="0" algn="l">
              <a:lnSpc>
                <a:spcPct val="115000"/>
              </a:lnSpc>
              <a:spcBef>
                <a:spcPts val="1600"/>
              </a:spcBef>
              <a:spcAft>
                <a:spcPts val="0"/>
              </a:spcAft>
              <a:buNone/>
            </a:pPr>
            <a:r>
              <a:rPr b="1" lang="en" sz="1300">
                <a:solidFill>
                  <a:schemeClr val="lt1"/>
                </a:solidFill>
                <a:latin typeface="Roboto"/>
                <a:ea typeface="Roboto"/>
                <a:cs typeface="Roboto"/>
                <a:sym typeface="Roboto"/>
              </a:rPr>
              <a:t>Input1 * (0.5^50) </a:t>
            </a:r>
            <a:br>
              <a:rPr b="1" lang="en" sz="1300">
                <a:solidFill>
                  <a:schemeClr val="lt1"/>
                </a:solidFill>
                <a:latin typeface="Roboto"/>
                <a:ea typeface="Roboto"/>
                <a:cs typeface="Roboto"/>
                <a:sym typeface="Roboto"/>
              </a:rPr>
            </a:br>
            <a:r>
              <a:rPr b="1" lang="en" sz="1300">
                <a:solidFill>
                  <a:schemeClr val="lt1"/>
                </a:solidFill>
                <a:latin typeface="Roboto"/>
                <a:ea typeface="Roboto"/>
                <a:cs typeface="Roboto"/>
                <a:sym typeface="Roboto"/>
              </a:rPr>
              <a:t>i.e </a:t>
            </a:r>
            <a:br>
              <a:rPr b="1" lang="en" sz="1300">
                <a:solidFill>
                  <a:schemeClr val="lt1"/>
                </a:solidFill>
                <a:latin typeface="Roboto"/>
                <a:ea typeface="Roboto"/>
                <a:cs typeface="Roboto"/>
                <a:sym typeface="Roboto"/>
              </a:rPr>
            </a:br>
            <a:r>
              <a:rPr b="1" lang="en" sz="1300">
                <a:solidFill>
                  <a:schemeClr val="lt1"/>
                </a:solidFill>
                <a:latin typeface="Roboto"/>
                <a:ea typeface="Roboto"/>
                <a:cs typeface="Roboto"/>
                <a:sym typeface="Roboto"/>
              </a:rPr>
              <a:t>Input1 * Num close 0</a:t>
            </a:r>
            <a:endParaRPr b="1" sz="1300">
              <a:solidFill>
                <a:schemeClr val="lt1"/>
              </a:solidFill>
              <a:latin typeface="Roboto"/>
              <a:ea typeface="Roboto"/>
              <a:cs typeface="Roboto"/>
              <a:sym typeface="Roboto"/>
            </a:endParaRPr>
          </a:p>
          <a:p>
            <a:pPr indent="0" lvl="0" marL="0" rtl="0" algn="l">
              <a:spcBef>
                <a:spcPts val="1600"/>
              </a:spcBef>
              <a:spcAft>
                <a:spcPts val="0"/>
              </a:spcAft>
              <a:buNone/>
            </a:pPr>
            <a:r>
              <a:t/>
            </a:r>
            <a:endParaRPr b="1" sz="2300">
              <a:solidFill>
                <a:schemeClr val="dk2"/>
              </a:solidFill>
              <a:latin typeface="Roboto"/>
              <a:ea typeface="Roboto"/>
              <a:cs typeface="Roboto"/>
              <a:sym typeface="Roboto"/>
            </a:endParaRPr>
          </a:p>
        </p:txBody>
      </p:sp>
      <p:sp>
        <p:nvSpPr>
          <p:cNvPr id="170" name="Google Shape;170;p18"/>
          <p:cNvSpPr txBox="1"/>
          <p:nvPr/>
        </p:nvSpPr>
        <p:spPr>
          <a:xfrm rot="-5400000">
            <a:off x="3934250" y="3217575"/>
            <a:ext cx="17724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a:ea typeface="Roboto"/>
                <a:cs typeface="Roboto"/>
                <a:sym typeface="Roboto"/>
              </a:rPr>
              <a:t>Loss function</a:t>
            </a:r>
            <a:endParaRPr sz="1800">
              <a:solidFill>
                <a:schemeClr val="lt1"/>
              </a:solidFill>
              <a:latin typeface="Roboto"/>
              <a:ea typeface="Roboto"/>
              <a:cs typeface="Roboto"/>
              <a:sym typeface="Roboto"/>
            </a:endParaRPr>
          </a:p>
        </p:txBody>
      </p:sp>
      <p:sp>
        <p:nvSpPr>
          <p:cNvPr id="171" name="Google Shape;171;p18"/>
          <p:cNvSpPr txBox="1"/>
          <p:nvPr/>
        </p:nvSpPr>
        <p:spPr>
          <a:xfrm>
            <a:off x="5678500" y="4615025"/>
            <a:ext cx="23922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a:ea typeface="Roboto"/>
                <a:cs typeface="Roboto"/>
                <a:sym typeface="Roboto"/>
              </a:rPr>
              <a:t>Parameter value</a:t>
            </a:r>
            <a:endParaRPr sz="1800">
              <a:solidFill>
                <a:schemeClr val="lt1"/>
              </a:solidFill>
              <a:latin typeface="Roboto"/>
              <a:ea typeface="Roboto"/>
              <a:cs typeface="Roboto"/>
              <a:sym typeface="Roboto"/>
            </a:endParaRPr>
          </a:p>
        </p:txBody>
      </p:sp>
      <p:pic>
        <p:nvPicPr>
          <p:cNvPr id="172" name="Google Shape;172;p18"/>
          <p:cNvPicPr preferRelativeResize="0"/>
          <p:nvPr/>
        </p:nvPicPr>
        <p:blipFill>
          <a:blip r:embed="rId3">
            <a:alphaModFix/>
          </a:blip>
          <a:stretch>
            <a:fillRect/>
          </a:stretch>
        </p:blipFill>
        <p:spPr>
          <a:xfrm>
            <a:off x="989725" y="820125"/>
            <a:ext cx="2988752" cy="4160101"/>
          </a:xfrm>
          <a:prstGeom prst="rect">
            <a:avLst/>
          </a:prstGeom>
          <a:noFill/>
          <a:ln>
            <a:noFill/>
          </a:ln>
        </p:spPr>
      </p:pic>
      <p:pic>
        <p:nvPicPr>
          <p:cNvPr id="173" name="Google Shape;173;p18"/>
          <p:cNvPicPr preferRelativeResize="0"/>
          <p:nvPr/>
        </p:nvPicPr>
        <p:blipFill rotWithShape="1">
          <a:blip r:embed="rId4">
            <a:alphaModFix/>
          </a:blip>
          <a:srcRect b="13822" l="22561" r="5835" t="0"/>
          <a:stretch/>
        </p:blipFill>
        <p:spPr>
          <a:xfrm>
            <a:off x="5178300" y="2418150"/>
            <a:ext cx="3349250" cy="2153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How to solve the problem?</a:t>
            </a:r>
            <a:endParaRPr/>
          </a:p>
        </p:txBody>
      </p:sp>
      <p:pic>
        <p:nvPicPr>
          <p:cNvPr id="179" name="Google Shape;179;p19"/>
          <p:cNvPicPr preferRelativeResize="0"/>
          <p:nvPr/>
        </p:nvPicPr>
        <p:blipFill>
          <a:blip r:embed="rId3">
            <a:alphaModFix/>
          </a:blip>
          <a:stretch>
            <a:fillRect/>
          </a:stretch>
        </p:blipFill>
        <p:spPr>
          <a:xfrm>
            <a:off x="4970800" y="1151100"/>
            <a:ext cx="3774400" cy="2713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402350" y="41249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Long Short Term Memory</a:t>
            </a:r>
            <a:endParaRPr/>
          </a:p>
        </p:txBody>
      </p:sp>
      <p:pic>
        <p:nvPicPr>
          <p:cNvPr id="185" name="Google Shape;185;p20"/>
          <p:cNvPicPr preferRelativeResize="0"/>
          <p:nvPr/>
        </p:nvPicPr>
        <p:blipFill rotWithShape="1">
          <a:blip r:embed="rId3">
            <a:alphaModFix/>
          </a:blip>
          <a:srcRect b="7199" l="0" r="0" t="14797"/>
          <a:stretch/>
        </p:blipFill>
        <p:spPr>
          <a:xfrm>
            <a:off x="1849775" y="1657225"/>
            <a:ext cx="5566499" cy="2827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Company</a:t>
            </a:r>
            <a:endParaRPr>
              <a:solidFill>
                <a:schemeClr val="lt1"/>
              </a:solidFill>
            </a:endParaRPr>
          </a:p>
        </p:txBody>
      </p:sp>
      <p:grpSp>
        <p:nvGrpSpPr>
          <p:cNvPr id="191" name="Google Shape;191;p21"/>
          <p:cNvGrpSpPr/>
          <p:nvPr/>
        </p:nvGrpSpPr>
        <p:grpSpPr>
          <a:xfrm>
            <a:off x="4797758" y="333897"/>
            <a:ext cx="4013246" cy="4387341"/>
            <a:chOff x="3320450" y="1304875"/>
            <a:chExt cx="2632500" cy="3416400"/>
          </a:xfrm>
        </p:grpSpPr>
        <p:sp>
          <p:nvSpPr>
            <p:cNvPr id="192" name="Google Shape;192;p21"/>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21"/>
          <p:cNvGrpSpPr/>
          <p:nvPr/>
        </p:nvGrpSpPr>
        <p:grpSpPr>
          <a:xfrm>
            <a:off x="431934" y="333915"/>
            <a:ext cx="3821931" cy="4387337"/>
            <a:chOff x="431925" y="1304876"/>
            <a:chExt cx="2628925" cy="1005002"/>
          </a:xfrm>
        </p:grpSpPr>
        <p:sp>
          <p:nvSpPr>
            <p:cNvPr id="195" name="Google Shape;195;p21"/>
            <p:cNvSpPr txBox="1"/>
            <p:nvPr/>
          </p:nvSpPr>
          <p:spPr>
            <a:xfrm>
              <a:off x="431925" y="1304876"/>
              <a:ext cx="2628900" cy="13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431950" y="1443478"/>
              <a:ext cx="2628900" cy="86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21"/>
          <p:cNvSpPr txBox="1"/>
          <p:nvPr>
            <p:ph idx="4294967295" type="body"/>
          </p:nvPr>
        </p:nvSpPr>
        <p:spPr>
          <a:xfrm>
            <a:off x="5557125" y="410125"/>
            <a:ext cx="24945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Tan h</a:t>
            </a:r>
            <a:endParaRPr>
              <a:solidFill>
                <a:schemeClr val="lt1"/>
              </a:solidFill>
            </a:endParaRPr>
          </a:p>
        </p:txBody>
      </p:sp>
      <p:sp>
        <p:nvSpPr>
          <p:cNvPr id="198" name="Google Shape;198;p21"/>
          <p:cNvSpPr txBox="1"/>
          <p:nvPr>
            <p:ph idx="4294967295" type="body"/>
          </p:nvPr>
        </p:nvSpPr>
        <p:spPr>
          <a:xfrm>
            <a:off x="4797750" y="1091775"/>
            <a:ext cx="3936600" cy="859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t>It converts any x value into y coordinate between -1 &amp; 1</a:t>
            </a:r>
            <a:endParaRPr sz="1500"/>
          </a:p>
          <a:p>
            <a:pPr indent="0" lvl="0" marL="0" rtl="0" algn="l">
              <a:spcBef>
                <a:spcPts val="0"/>
              </a:spcBef>
              <a:spcAft>
                <a:spcPts val="1600"/>
              </a:spcAft>
              <a:buNone/>
            </a:pPr>
            <a:r>
              <a:t/>
            </a:r>
            <a:endParaRPr sz="1600"/>
          </a:p>
        </p:txBody>
      </p:sp>
      <p:sp>
        <p:nvSpPr>
          <p:cNvPr id="199" name="Google Shape;199;p21"/>
          <p:cNvSpPr txBox="1"/>
          <p:nvPr/>
        </p:nvSpPr>
        <p:spPr>
          <a:xfrm>
            <a:off x="1337000" y="410125"/>
            <a:ext cx="2011800" cy="4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a:ea typeface="Roboto"/>
                <a:cs typeface="Roboto"/>
                <a:sym typeface="Roboto"/>
              </a:rPr>
              <a:t>Sigmoid</a:t>
            </a:r>
            <a:endParaRPr sz="1800">
              <a:solidFill>
                <a:schemeClr val="lt1"/>
              </a:solidFill>
              <a:latin typeface="Roboto"/>
              <a:ea typeface="Roboto"/>
              <a:cs typeface="Roboto"/>
              <a:sym typeface="Roboto"/>
            </a:endParaRPr>
          </a:p>
        </p:txBody>
      </p:sp>
      <p:sp>
        <p:nvSpPr>
          <p:cNvPr id="200" name="Google Shape;200;p21"/>
          <p:cNvSpPr txBox="1"/>
          <p:nvPr/>
        </p:nvSpPr>
        <p:spPr>
          <a:xfrm>
            <a:off x="432000" y="1091775"/>
            <a:ext cx="3822000" cy="8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Roboto"/>
                <a:ea typeface="Roboto"/>
                <a:cs typeface="Roboto"/>
                <a:sym typeface="Roboto"/>
              </a:rPr>
              <a:t>It converts any x value into y coordinate between 0 &amp; 1</a:t>
            </a:r>
            <a:endParaRPr sz="1500">
              <a:solidFill>
                <a:schemeClr val="dk2"/>
              </a:solidFill>
              <a:latin typeface="Roboto"/>
              <a:ea typeface="Roboto"/>
              <a:cs typeface="Roboto"/>
              <a:sym typeface="Roboto"/>
            </a:endParaRPr>
          </a:p>
        </p:txBody>
      </p:sp>
      <p:pic>
        <p:nvPicPr>
          <p:cNvPr id="201" name="Google Shape;201;p21"/>
          <p:cNvPicPr preferRelativeResize="0"/>
          <p:nvPr/>
        </p:nvPicPr>
        <p:blipFill>
          <a:blip r:embed="rId3">
            <a:alphaModFix/>
          </a:blip>
          <a:stretch>
            <a:fillRect/>
          </a:stretch>
        </p:blipFill>
        <p:spPr>
          <a:xfrm>
            <a:off x="730100" y="2103225"/>
            <a:ext cx="3225600" cy="2463950"/>
          </a:xfrm>
          <a:prstGeom prst="rect">
            <a:avLst/>
          </a:prstGeom>
          <a:noFill/>
          <a:ln>
            <a:noFill/>
          </a:ln>
        </p:spPr>
      </p:pic>
      <p:pic>
        <p:nvPicPr>
          <p:cNvPr id="202" name="Google Shape;202;p21"/>
          <p:cNvPicPr preferRelativeResize="0"/>
          <p:nvPr/>
        </p:nvPicPr>
        <p:blipFill>
          <a:blip r:embed="rId4">
            <a:alphaModFix/>
          </a:blip>
          <a:stretch>
            <a:fillRect/>
          </a:stretch>
        </p:blipFill>
        <p:spPr>
          <a:xfrm>
            <a:off x="5167425" y="2103225"/>
            <a:ext cx="3381876" cy="2463950"/>
          </a:xfrm>
          <a:prstGeom prst="rect">
            <a:avLst/>
          </a:prstGeom>
          <a:noFill/>
          <a:ln>
            <a:noFill/>
          </a:ln>
        </p:spPr>
      </p:pic>
      <p:pic>
        <p:nvPicPr>
          <p:cNvPr id="203" name="Google Shape;203;p21"/>
          <p:cNvPicPr preferRelativeResize="0"/>
          <p:nvPr/>
        </p:nvPicPr>
        <p:blipFill>
          <a:blip r:embed="rId5">
            <a:alphaModFix/>
          </a:blip>
          <a:stretch>
            <a:fillRect/>
          </a:stretch>
        </p:blipFill>
        <p:spPr>
          <a:xfrm>
            <a:off x="5254425" y="2350625"/>
            <a:ext cx="1042150" cy="859200"/>
          </a:xfrm>
          <a:prstGeom prst="rect">
            <a:avLst/>
          </a:prstGeom>
          <a:noFill/>
          <a:ln>
            <a:noFill/>
          </a:ln>
        </p:spPr>
      </p:pic>
      <p:pic>
        <p:nvPicPr>
          <p:cNvPr id="204" name="Google Shape;204;p21"/>
          <p:cNvPicPr preferRelativeResize="0"/>
          <p:nvPr/>
        </p:nvPicPr>
        <p:blipFill>
          <a:blip r:embed="rId6">
            <a:alphaModFix/>
          </a:blip>
          <a:stretch>
            <a:fillRect/>
          </a:stretch>
        </p:blipFill>
        <p:spPr>
          <a:xfrm>
            <a:off x="7299750" y="3671750"/>
            <a:ext cx="1042150" cy="780150"/>
          </a:xfrm>
          <a:prstGeom prst="rect">
            <a:avLst/>
          </a:prstGeom>
          <a:noFill/>
          <a:ln>
            <a:noFill/>
          </a:ln>
        </p:spPr>
      </p:pic>
      <p:pic>
        <p:nvPicPr>
          <p:cNvPr id="205" name="Google Shape;205;p21"/>
          <p:cNvPicPr preferRelativeResize="0"/>
          <p:nvPr/>
        </p:nvPicPr>
        <p:blipFill>
          <a:blip r:embed="rId7">
            <a:alphaModFix/>
          </a:blip>
          <a:stretch>
            <a:fillRect/>
          </a:stretch>
        </p:blipFill>
        <p:spPr>
          <a:xfrm>
            <a:off x="2698975" y="3330325"/>
            <a:ext cx="911675" cy="780150"/>
          </a:xfrm>
          <a:prstGeom prst="rect">
            <a:avLst/>
          </a:prstGeom>
          <a:noFill/>
          <a:ln>
            <a:noFill/>
          </a:ln>
        </p:spPr>
      </p:pic>
      <p:pic>
        <p:nvPicPr>
          <p:cNvPr id="206" name="Google Shape;206;p21"/>
          <p:cNvPicPr preferRelativeResize="0"/>
          <p:nvPr/>
        </p:nvPicPr>
        <p:blipFill>
          <a:blip r:embed="rId8">
            <a:alphaModFix/>
          </a:blip>
          <a:stretch>
            <a:fillRect/>
          </a:stretch>
        </p:blipFill>
        <p:spPr>
          <a:xfrm>
            <a:off x="1117950" y="2390150"/>
            <a:ext cx="911675" cy="780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